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723" r:id="rId1"/>
    <p:sldMasterId id="2147483741" r:id="rId2"/>
  </p:sldMasterIdLst>
  <p:sldIdLst>
    <p:sldId id="313" r:id="rId3"/>
    <p:sldId id="256" r:id="rId4"/>
    <p:sldId id="257" r:id="rId5"/>
    <p:sldId id="258" r:id="rId6"/>
    <p:sldId id="259" r:id="rId7"/>
    <p:sldId id="260" r:id="rId8"/>
    <p:sldId id="261" r:id="rId9"/>
    <p:sldId id="262" r:id="rId10"/>
    <p:sldId id="263" r:id="rId11"/>
    <p:sldId id="264" r:id="rId12"/>
    <p:sldId id="265" r:id="rId13"/>
    <p:sldId id="266" r:id="rId14"/>
    <p:sldId id="298" r:id="rId15"/>
    <p:sldId id="268" r:id="rId16"/>
    <p:sldId id="299" r:id="rId17"/>
    <p:sldId id="300" r:id="rId18"/>
    <p:sldId id="273" r:id="rId19"/>
    <p:sldId id="274" r:id="rId20"/>
    <p:sldId id="276" r:id="rId21"/>
    <p:sldId id="277" r:id="rId22"/>
    <p:sldId id="279" r:id="rId23"/>
    <p:sldId id="301" r:id="rId24"/>
    <p:sldId id="302" r:id="rId25"/>
    <p:sldId id="303" r:id="rId26"/>
    <p:sldId id="304" r:id="rId27"/>
    <p:sldId id="305" r:id="rId28"/>
    <p:sldId id="306" r:id="rId29"/>
    <p:sldId id="280" r:id="rId30"/>
    <p:sldId id="307" r:id="rId31"/>
    <p:sldId id="287" r:id="rId32"/>
    <p:sldId id="288" r:id="rId33"/>
    <p:sldId id="290" r:id="rId34"/>
    <p:sldId id="293" r:id="rId35"/>
    <p:sldId id="294" r:id="rId36"/>
    <p:sldId id="296" r:id="rId37"/>
    <p:sldId id="308" r:id="rId38"/>
    <p:sldId id="295" r:id="rId39"/>
    <p:sldId id="297" r:id="rId40"/>
    <p:sldId id="31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23" autoAdjust="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0AEDC-1A5F-4652-BD84-3FB267076D6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fr-FR"/>
        </a:p>
      </dgm:t>
    </dgm:pt>
    <dgm:pt modelId="{02B09B47-08F5-4BCC-935D-5D1DD4D777D5}">
      <dgm:prSet/>
      <dgm:spPr/>
      <dgm:t>
        <a:bodyPr/>
        <a:lstStyle/>
        <a:p>
          <a:pPr algn="ctr"/>
          <a:r>
            <a:rPr lang="fr-FR" dirty="0"/>
            <a:t>Détecteur de pluie à relais</a:t>
          </a:r>
        </a:p>
      </dgm:t>
    </dgm:pt>
    <dgm:pt modelId="{A643B3CF-81B7-436C-B935-522D4FAEBE00}" type="parTrans" cxnId="{690050D1-8A16-46D5-AC56-57AC2D681164}">
      <dgm:prSet/>
      <dgm:spPr/>
      <dgm:t>
        <a:bodyPr/>
        <a:lstStyle/>
        <a:p>
          <a:endParaRPr lang="fr-FR"/>
        </a:p>
      </dgm:t>
    </dgm:pt>
    <dgm:pt modelId="{AAF81818-4EEA-4ABD-8FBA-485F8BFA5E02}" type="sibTrans" cxnId="{690050D1-8A16-46D5-AC56-57AC2D681164}">
      <dgm:prSet/>
      <dgm:spPr/>
      <dgm:t>
        <a:bodyPr/>
        <a:lstStyle/>
        <a:p>
          <a:endParaRPr lang="fr-FR"/>
        </a:p>
      </dgm:t>
    </dgm:pt>
    <dgm:pt modelId="{67A335A9-06B3-4FE2-A385-B0D01C65C609}" type="pres">
      <dgm:prSet presAssocID="{4350AEDC-1A5F-4652-BD84-3FB267076D69}" presName="linear" presStyleCnt="0">
        <dgm:presLayoutVars>
          <dgm:animLvl val="lvl"/>
          <dgm:resizeHandles val="exact"/>
        </dgm:presLayoutVars>
      </dgm:prSet>
      <dgm:spPr/>
    </dgm:pt>
    <dgm:pt modelId="{83392142-1CA5-4C1E-9F88-5459FC044F38}" type="pres">
      <dgm:prSet presAssocID="{02B09B47-08F5-4BCC-935D-5D1DD4D777D5}" presName="parentText" presStyleLbl="node1" presStyleIdx="0" presStyleCnt="1" custLinFactNeighborX="11501" custLinFactNeighborY="-583">
        <dgm:presLayoutVars>
          <dgm:chMax val="0"/>
          <dgm:bulletEnabled val="1"/>
        </dgm:presLayoutVars>
      </dgm:prSet>
      <dgm:spPr/>
    </dgm:pt>
  </dgm:ptLst>
  <dgm:cxnLst>
    <dgm:cxn modelId="{70D83947-D302-491E-8014-DE3DEB91F4EF}" type="presOf" srcId="{02B09B47-08F5-4BCC-935D-5D1DD4D777D5}" destId="{83392142-1CA5-4C1E-9F88-5459FC044F38}" srcOrd="0" destOrd="0" presId="urn:microsoft.com/office/officeart/2005/8/layout/vList2"/>
    <dgm:cxn modelId="{B0E48847-AA89-48BA-8FEF-4BFFD5AC0029}" type="presOf" srcId="{4350AEDC-1A5F-4652-BD84-3FB267076D69}" destId="{67A335A9-06B3-4FE2-A385-B0D01C65C609}" srcOrd="0" destOrd="0" presId="urn:microsoft.com/office/officeart/2005/8/layout/vList2"/>
    <dgm:cxn modelId="{690050D1-8A16-46D5-AC56-57AC2D681164}" srcId="{4350AEDC-1A5F-4652-BD84-3FB267076D69}" destId="{02B09B47-08F5-4BCC-935D-5D1DD4D777D5}" srcOrd="0" destOrd="0" parTransId="{A643B3CF-81B7-436C-B935-522D4FAEBE00}" sibTransId="{AAF81818-4EEA-4ABD-8FBA-485F8BFA5E02}"/>
    <dgm:cxn modelId="{1F945DE4-DA85-4F6A-8173-C0233F4F10CD}" type="presParOf" srcId="{67A335A9-06B3-4FE2-A385-B0D01C65C609}" destId="{83392142-1CA5-4C1E-9F88-5459FC044F3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5A606C-DDE5-44B2-A0FB-FEF7DE814E4B}" type="doc">
      <dgm:prSet loTypeId="urn:microsoft.com/office/officeart/2005/8/layout/chevron2" loCatId="process" qsTypeId="urn:microsoft.com/office/officeart/2005/8/quickstyle/simple1" qsCatId="simple" csTypeId="urn:microsoft.com/office/officeart/2005/8/colors/accent1_2" csCatId="accent1" phldr="1"/>
      <dgm:spPr/>
    </dgm:pt>
    <dgm:pt modelId="{A4A2C52E-4BF2-45BD-9FD5-15D289D0718F}">
      <dgm:prSet phldrT="[Texte]"/>
      <dgm:spPr/>
      <dgm:t>
        <a:bodyPr/>
        <a:lstStyle/>
        <a:p>
          <a:r>
            <a:rPr lang="fr-FR" b="1" dirty="0"/>
            <a:t>1</a:t>
          </a:r>
          <a:r>
            <a:rPr lang="fr-FR" dirty="0"/>
            <a:t> </a:t>
          </a:r>
        </a:p>
      </dgm:t>
    </dgm:pt>
    <dgm:pt modelId="{ABB99314-1057-4244-A7C4-048571609EAE}" type="parTrans" cxnId="{14284A75-6B32-48F2-9A6E-1AA8DD70057F}">
      <dgm:prSet/>
      <dgm:spPr/>
      <dgm:t>
        <a:bodyPr/>
        <a:lstStyle/>
        <a:p>
          <a:endParaRPr lang="fr-FR"/>
        </a:p>
      </dgm:t>
    </dgm:pt>
    <dgm:pt modelId="{11DA28B7-6D04-4E66-A3B7-62698DB956DB}" type="sibTrans" cxnId="{14284A75-6B32-48F2-9A6E-1AA8DD70057F}">
      <dgm:prSet/>
      <dgm:spPr/>
      <dgm:t>
        <a:bodyPr/>
        <a:lstStyle/>
        <a:p>
          <a:endParaRPr lang="fr-FR"/>
        </a:p>
      </dgm:t>
    </dgm:pt>
    <dgm:pt modelId="{FDA0CE15-47AE-4C6B-9897-74C38A55927B}">
      <dgm:prSet phldrT="[Texte]"/>
      <dgm:spPr/>
      <dgm:t>
        <a:bodyPr/>
        <a:lstStyle/>
        <a:p>
          <a:r>
            <a:rPr lang="fr-FR" dirty="0"/>
            <a:t>2</a:t>
          </a:r>
        </a:p>
      </dgm:t>
    </dgm:pt>
    <dgm:pt modelId="{552637BC-C198-4BE0-A424-792F385FC9A9}" type="parTrans" cxnId="{56A4DDAC-72BB-4F81-A3F0-23653E4ECCB1}">
      <dgm:prSet/>
      <dgm:spPr/>
      <dgm:t>
        <a:bodyPr/>
        <a:lstStyle/>
        <a:p>
          <a:endParaRPr lang="fr-FR"/>
        </a:p>
      </dgm:t>
    </dgm:pt>
    <dgm:pt modelId="{037F27DE-8531-4556-8848-714B1D8B37FC}" type="sibTrans" cxnId="{56A4DDAC-72BB-4F81-A3F0-23653E4ECCB1}">
      <dgm:prSet/>
      <dgm:spPr/>
      <dgm:t>
        <a:bodyPr/>
        <a:lstStyle/>
        <a:p>
          <a:endParaRPr lang="fr-FR"/>
        </a:p>
      </dgm:t>
    </dgm:pt>
    <dgm:pt modelId="{00489F44-4C39-4C3E-A377-C41C7D851D5E}">
      <dgm:prSet phldrT="[Texte]"/>
      <dgm:spPr/>
      <dgm:t>
        <a:bodyPr/>
        <a:lstStyle/>
        <a:p>
          <a:r>
            <a:rPr lang="fr-FR" dirty="0"/>
            <a:t>3</a:t>
          </a:r>
        </a:p>
      </dgm:t>
    </dgm:pt>
    <dgm:pt modelId="{B8928D9F-D210-45E2-BC56-582D8FD6B6F2}" type="parTrans" cxnId="{CDBD519E-6C26-410F-9C98-1FCD0D79EB72}">
      <dgm:prSet/>
      <dgm:spPr/>
      <dgm:t>
        <a:bodyPr/>
        <a:lstStyle/>
        <a:p>
          <a:endParaRPr lang="fr-FR"/>
        </a:p>
      </dgm:t>
    </dgm:pt>
    <dgm:pt modelId="{DB77515C-351C-4762-85E4-84778F95631C}" type="sibTrans" cxnId="{CDBD519E-6C26-410F-9C98-1FCD0D79EB72}">
      <dgm:prSet/>
      <dgm:spPr/>
      <dgm:t>
        <a:bodyPr/>
        <a:lstStyle/>
        <a:p>
          <a:endParaRPr lang="fr-FR"/>
        </a:p>
      </dgm:t>
    </dgm:pt>
    <dgm:pt modelId="{619371B7-E48E-4D83-91F5-B6319A19E0B1}">
      <dgm:prSet phldrT="[Texte]"/>
      <dgm:spPr/>
      <dgm:t>
        <a:bodyPr/>
        <a:lstStyle/>
        <a:p>
          <a:r>
            <a:rPr lang="fr-FR" dirty="0"/>
            <a:t>8</a:t>
          </a:r>
        </a:p>
      </dgm:t>
    </dgm:pt>
    <dgm:pt modelId="{9F3FE8FF-11E3-4B22-8FFC-37B46CD2FCC1}" type="parTrans" cxnId="{B35DA3B1-8D74-4660-B933-14308CA08D76}">
      <dgm:prSet/>
      <dgm:spPr/>
      <dgm:t>
        <a:bodyPr/>
        <a:lstStyle/>
        <a:p>
          <a:endParaRPr lang="fr-FR"/>
        </a:p>
      </dgm:t>
    </dgm:pt>
    <dgm:pt modelId="{15894C0E-8958-489C-95AE-022DD5C22FEA}" type="sibTrans" cxnId="{B35DA3B1-8D74-4660-B933-14308CA08D76}">
      <dgm:prSet/>
      <dgm:spPr/>
      <dgm:t>
        <a:bodyPr/>
        <a:lstStyle/>
        <a:p>
          <a:endParaRPr lang="fr-FR"/>
        </a:p>
      </dgm:t>
    </dgm:pt>
    <dgm:pt modelId="{D0434BBC-3FD7-4037-ACA6-80D49F9A5430}">
      <dgm:prSet phldrT="[Texte]"/>
      <dgm:spPr/>
      <dgm:t>
        <a:bodyPr/>
        <a:lstStyle/>
        <a:p>
          <a:r>
            <a:rPr lang="fr-FR" dirty="0"/>
            <a:t>4</a:t>
          </a:r>
        </a:p>
      </dgm:t>
    </dgm:pt>
    <dgm:pt modelId="{E9C893CE-A5DC-4A0A-A562-F17F1956FAF0}" type="parTrans" cxnId="{0C4DA0C6-3E7E-4480-B3ED-F6E168A0AFA5}">
      <dgm:prSet/>
      <dgm:spPr/>
      <dgm:t>
        <a:bodyPr/>
        <a:lstStyle/>
        <a:p>
          <a:endParaRPr lang="fr-FR"/>
        </a:p>
      </dgm:t>
    </dgm:pt>
    <dgm:pt modelId="{91BD0234-74D8-4916-AEB2-8CF6B698DB3C}" type="sibTrans" cxnId="{0C4DA0C6-3E7E-4480-B3ED-F6E168A0AFA5}">
      <dgm:prSet/>
      <dgm:spPr/>
      <dgm:t>
        <a:bodyPr/>
        <a:lstStyle/>
        <a:p>
          <a:endParaRPr lang="fr-FR"/>
        </a:p>
      </dgm:t>
    </dgm:pt>
    <dgm:pt modelId="{FBDC6C46-8A99-4E11-B2D9-31909BDC614E}">
      <dgm:prSet phldrT="[Texte]"/>
      <dgm:spPr/>
      <dgm:t>
        <a:bodyPr/>
        <a:lstStyle/>
        <a:p>
          <a:r>
            <a:rPr lang="fr-FR" dirty="0"/>
            <a:t>5</a:t>
          </a:r>
        </a:p>
      </dgm:t>
    </dgm:pt>
    <dgm:pt modelId="{9F5AD041-C444-42B6-B800-A78433CD04C8}" type="parTrans" cxnId="{43EE36D2-5B04-4FE1-BE23-34BA3E1A2D27}">
      <dgm:prSet/>
      <dgm:spPr/>
      <dgm:t>
        <a:bodyPr/>
        <a:lstStyle/>
        <a:p>
          <a:endParaRPr lang="fr-FR"/>
        </a:p>
      </dgm:t>
    </dgm:pt>
    <dgm:pt modelId="{60D24136-8E46-4ED9-9137-B3BA7F22E034}" type="sibTrans" cxnId="{43EE36D2-5B04-4FE1-BE23-34BA3E1A2D27}">
      <dgm:prSet/>
      <dgm:spPr/>
      <dgm:t>
        <a:bodyPr/>
        <a:lstStyle/>
        <a:p>
          <a:endParaRPr lang="fr-FR"/>
        </a:p>
      </dgm:t>
    </dgm:pt>
    <dgm:pt modelId="{B9E88E45-222D-4966-80BF-AA754BAAC8BC}">
      <dgm:prSet phldrT="[Texte]"/>
      <dgm:spPr/>
      <dgm:t>
        <a:bodyPr/>
        <a:lstStyle/>
        <a:p>
          <a:r>
            <a:rPr lang="fr-FR" dirty="0"/>
            <a:t>6</a:t>
          </a:r>
        </a:p>
      </dgm:t>
    </dgm:pt>
    <dgm:pt modelId="{C6C70DD8-15B4-4B64-BE1D-A2072FDBCE7A}" type="parTrans" cxnId="{19868BF8-DC07-4521-9768-51BD5C179F2E}">
      <dgm:prSet/>
      <dgm:spPr/>
      <dgm:t>
        <a:bodyPr/>
        <a:lstStyle/>
        <a:p>
          <a:endParaRPr lang="fr-FR"/>
        </a:p>
      </dgm:t>
    </dgm:pt>
    <dgm:pt modelId="{CAFB2D66-D86B-4EAB-AE11-B873D1E57F74}" type="sibTrans" cxnId="{19868BF8-DC07-4521-9768-51BD5C179F2E}">
      <dgm:prSet/>
      <dgm:spPr/>
      <dgm:t>
        <a:bodyPr/>
        <a:lstStyle/>
        <a:p>
          <a:endParaRPr lang="fr-FR"/>
        </a:p>
      </dgm:t>
    </dgm:pt>
    <dgm:pt modelId="{272E0E6E-D8BE-480B-B28C-89B5A949E9AA}">
      <dgm:prSet phldrT="[Texte]"/>
      <dgm:spPr/>
      <dgm:t>
        <a:bodyPr/>
        <a:lstStyle/>
        <a:p>
          <a:r>
            <a:rPr lang="fr-FR" dirty="0"/>
            <a:t>7</a:t>
          </a:r>
        </a:p>
      </dgm:t>
    </dgm:pt>
    <dgm:pt modelId="{14D365CF-3934-40EC-B85B-385AF28BBE80}" type="parTrans" cxnId="{45B244C8-096F-4315-B11B-D882707AE128}">
      <dgm:prSet/>
      <dgm:spPr/>
      <dgm:t>
        <a:bodyPr/>
        <a:lstStyle/>
        <a:p>
          <a:endParaRPr lang="fr-FR"/>
        </a:p>
      </dgm:t>
    </dgm:pt>
    <dgm:pt modelId="{B0293B06-0C5B-4C6B-9F34-9C8E457767F6}" type="sibTrans" cxnId="{45B244C8-096F-4315-B11B-D882707AE128}">
      <dgm:prSet/>
      <dgm:spPr/>
      <dgm:t>
        <a:bodyPr/>
        <a:lstStyle/>
        <a:p>
          <a:endParaRPr lang="fr-FR"/>
        </a:p>
      </dgm:t>
    </dgm:pt>
    <dgm:pt modelId="{07C626EC-C51F-48E7-8155-31ECF5ACAEFC}">
      <dgm:prSet/>
      <dgm:spPr/>
      <dgm:t>
        <a:bodyPr/>
        <a:lstStyle/>
        <a:p>
          <a:pPr algn="ctr"/>
          <a:r>
            <a:rPr lang="fr-FR" b="1" dirty="0"/>
            <a:t>La découpe </a:t>
          </a:r>
          <a:endParaRPr lang="fr-FR" dirty="0"/>
        </a:p>
      </dgm:t>
    </dgm:pt>
    <dgm:pt modelId="{2E117DE9-F4BD-43DA-9F62-DA1D50540CBC}" type="parTrans" cxnId="{6D7C223C-D7C8-48C4-9BF6-155C2CE7113D}">
      <dgm:prSet/>
      <dgm:spPr/>
      <dgm:t>
        <a:bodyPr/>
        <a:lstStyle/>
        <a:p>
          <a:endParaRPr lang="fr-FR"/>
        </a:p>
      </dgm:t>
    </dgm:pt>
    <dgm:pt modelId="{C99CAEBB-F2A4-4489-84AB-F8BFDCC9304B}" type="sibTrans" cxnId="{6D7C223C-D7C8-48C4-9BF6-155C2CE7113D}">
      <dgm:prSet/>
      <dgm:spPr/>
      <dgm:t>
        <a:bodyPr/>
        <a:lstStyle/>
        <a:p>
          <a:endParaRPr lang="fr-FR"/>
        </a:p>
      </dgm:t>
    </dgm:pt>
    <dgm:pt modelId="{9CC1A686-825A-4FDA-88C8-ED75082DCCCC}">
      <dgm:prSet/>
      <dgm:spPr/>
      <dgm:t>
        <a:bodyPr/>
        <a:lstStyle/>
        <a:p>
          <a:pPr algn="ctr"/>
          <a:r>
            <a:rPr lang="fr-FR" b="1" dirty="0"/>
            <a:t>Préparation </a:t>
          </a:r>
          <a:endParaRPr lang="fr-FR" dirty="0"/>
        </a:p>
      </dgm:t>
    </dgm:pt>
    <dgm:pt modelId="{E71E8A17-E9EA-4C06-B9C1-BAFEF781BB10}" type="parTrans" cxnId="{297CFDFF-85C6-4221-A4BC-A673BF1B74C7}">
      <dgm:prSet/>
      <dgm:spPr/>
      <dgm:t>
        <a:bodyPr/>
        <a:lstStyle/>
        <a:p>
          <a:endParaRPr lang="fr-FR"/>
        </a:p>
      </dgm:t>
    </dgm:pt>
    <dgm:pt modelId="{8B430402-CAB0-497B-B863-DCB0A0564FBA}" type="sibTrans" cxnId="{297CFDFF-85C6-4221-A4BC-A673BF1B74C7}">
      <dgm:prSet/>
      <dgm:spPr/>
      <dgm:t>
        <a:bodyPr/>
        <a:lstStyle/>
        <a:p>
          <a:endParaRPr lang="fr-FR"/>
        </a:p>
      </dgm:t>
    </dgm:pt>
    <dgm:pt modelId="{50B68DC5-0A82-4BAC-8800-27CB2F7D3690}">
      <dgm:prSet/>
      <dgm:spPr/>
      <dgm:t>
        <a:bodyPr/>
        <a:lstStyle/>
        <a:p>
          <a:pPr algn="ctr"/>
          <a:r>
            <a:rPr lang="fr-FR" b="1" dirty="0"/>
            <a:t>Insolation</a:t>
          </a:r>
          <a:r>
            <a:rPr lang="fr-FR" dirty="0"/>
            <a:t> </a:t>
          </a:r>
        </a:p>
      </dgm:t>
    </dgm:pt>
    <dgm:pt modelId="{327855F8-718B-43EA-93AB-50154CD3A416}" type="parTrans" cxnId="{82D17AF4-8988-4338-862F-9D392FB2EFF5}">
      <dgm:prSet/>
      <dgm:spPr/>
      <dgm:t>
        <a:bodyPr/>
        <a:lstStyle/>
        <a:p>
          <a:endParaRPr lang="fr-FR"/>
        </a:p>
      </dgm:t>
    </dgm:pt>
    <dgm:pt modelId="{71865358-0650-401E-A963-97781F4734B1}" type="sibTrans" cxnId="{82D17AF4-8988-4338-862F-9D392FB2EFF5}">
      <dgm:prSet/>
      <dgm:spPr/>
      <dgm:t>
        <a:bodyPr/>
        <a:lstStyle/>
        <a:p>
          <a:endParaRPr lang="fr-FR"/>
        </a:p>
      </dgm:t>
    </dgm:pt>
    <dgm:pt modelId="{51FCDBBF-BBEB-46C5-ADC8-B4A5531C8185}">
      <dgm:prSet/>
      <dgm:spPr/>
      <dgm:t>
        <a:bodyPr/>
        <a:lstStyle/>
        <a:p>
          <a:pPr algn="ctr"/>
          <a:r>
            <a:rPr lang="fr-FR" b="1" dirty="0"/>
            <a:t>Révélation </a:t>
          </a:r>
          <a:endParaRPr lang="fr-FR" dirty="0"/>
        </a:p>
      </dgm:t>
    </dgm:pt>
    <dgm:pt modelId="{9BC25B12-F133-449E-A929-E2CABEE7B00B}" type="parTrans" cxnId="{18FDC65E-6319-4C8F-8FC4-AA4020F6F650}">
      <dgm:prSet/>
      <dgm:spPr/>
      <dgm:t>
        <a:bodyPr/>
        <a:lstStyle/>
        <a:p>
          <a:endParaRPr lang="fr-FR"/>
        </a:p>
      </dgm:t>
    </dgm:pt>
    <dgm:pt modelId="{8519AE8A-0D68-433C-A354-DB8EADAF0148}" type="sibTrans" cxnId="{18FDC65E-6319-4C8F-8FC4-AA4020F6F650}">
      <dgm:prSet/>
      <dgm:spPr/>
      <dgm:t>
        <a:bodyPr/>
        <a:lstStyle/>
        <a:p>
          <a:endParaRPr lang="fr-FR"/>
        </a:p>
      </dgm:t>
    </dgm:pt>
    <dgm:pt modelId="{077FF7EF-430C-419A-AC67-A1ED67D0BAF8}">
      <dgm:prSet/>
      <dgm:spPr/>
      <dgm:t>
        <a:bodyPr/>
        <a:lstStyle/>
        <a:p>
          <a:pPr algn="ctr"/>
          <a:r>
            <a:rPr lang="fr-FR" b="1" dirty="0"/>
            <a:t>Rinçage </a:t>
          </a:r>
          <a:r>
            <a:rPr lang="fr-FR" dirty="0"/>
            <a:t> </a:t>
          </a:r>
        </a:p>
      </dgm:t>
    </dgm:pt>
    <dgm:pt modelId="{C3513BEA-DDAA-4D5F-9179-727E627BE2FF}" type="parTrans" cxnId="{E271FD47-68E9-4865-9577-62A651202605}">
      <dgm:prSet/>
      <dgm:spPr/>
      <dgm:t>
        <a:bodyPr/>
        <a:lstStyle/>
        <a:p>
          <a:endParaRPr lang="fr-FR"/>
        </a:p>
      </dgm:t>
    </dgm:pt>
    <dgm:pt modelId="{554D8556-293B-41AD-9E42-D47BAD44C104}" type="sibTrans" cxnId="{E271FD47-68E9-4865-9577-62A651202605}">
      <dgm:prSet/>
      <dgm:spPr/>
      <dgm:t>
        <a:bodyPr/>
        <a:lstStyle/>
        <a:p>
          <a:endParaRPr lang="fr-FR"/>
        </a:p>
      </dgm:t>
    </dgm:pt>
    <dgm:pt modelId="{DE9A5941-5862-4DDB-88F8-7654927665DE}">
      <dgm:prSet/>
      <dgm:spPr/>
      <dgm:t>
        <a:bodyPr/>
        <a:lstStyle/>
        <a:p>
          <a:pPr algn="ctr"/>
          <a:r>
            <a:rPr lang="fr-FR" b="1" dirty="0"/>
            <a:t>Gravure </a:t>
          </a:r>
          <a:r>
            <a:rPr lang="fr-FR" dirty="0"/>
            <a:t> </a:t>
          </a:r>
        </a:p>
      </dgm:t>
    </dgm:pt>
    <dgm:pt modelId="{7F44BE83-8318-4584-8D9B-2B64D4A32215}" type="parTrans" cxnId="{2B24EA31-710D-4D13-905C-18D44DC9C345}">
      <dgm:prSet/>
      <dgm:spPr/>
      <dgm:t>
        <a:bodyPr/>
        <a:lstStyle/>
        <a:p>
          <a:endParaRPr lang="fr-FR"/>
        </a:p>
      </dgm:t>
    </dgm:pt>
    <dgm:pt modelId="{F3E29C64-3FA7-4C9C-96AC-51FE25A91CF3}" type="sibTrans" cxnId="{2B24EA31-710D-4D13-905C-18D44DC9C345}">
      <dgm:prSet/>
      <dgm:spPr/>
      <dgm:t>
        <a:bodyPr/>
        <a:lstStyle/>
        <a:p>
          <a:endParaRPr lang="fr-FR"/>
        </a:p>
      </dgm:t>
    </dgm:pt>
    <dgm:pt modelId="{0AD3B265-81B6-4501-9291-8B9ADC4A7290}">
      <dgm:prSet/>
      <dgm:spPr/>
      <dgm:t>
        <a:bodyPr/>
        <a:lstStyle/>
        <a:p>
          <a:pPr algn="ctr"/>
          <a:r>
            <a:rPr lang="fr-FR" b="1" dirty="0"/>
            <a:t>Rinçage </a:t>
          </a:r>
          <a:r>
            <a:rPr lang="fr-FR" dirty="0"/>
            <a:t> </a:t>
          </a:r>
        </a:p>
      </dgm:t>
    </dgm:pt>
    <dgm:pt modelId="{59FD286D-0AF4-4D14-B7A7-EC1C65F60C56}" type="parTrans" cxnId="{0651DCBB-24D3-46A2-86C6-4A73B73B7901}">
      <dgm:prSet/>
      <dgm:spPr/>
      <dgm:t>
        <a:bodyPr/>
        <a:lstStyle/>
        <a:p>
          <a:endParaRPr lang="fr-FR"/>
        </a:p>
      </dgm:t>
    </dgm:pt>
    <dgm:pt modelId="{47BE9B7E-959B-4872-BAFF-CF07E1CA8FE3}" type="sibTrans" cxnId="{0651DCBB-24D3-46A2-86C6-4A73B73B7901}">
      <dgm:prSet/>
      <dgm:spPr/>
      <dgm:t>
        <a:bodyPr/>
        <a:lstStyle/>
        <a:p>
          <a:endParaRPr lang="fr-FR"/>
        </a:p>
      </dgm:t>
    </dgm:pt>
    <dgm:pt modelId="{E5457C48-9607-4C7A-B3D4-7C6CB7B65565}">
      <dgm:prSet/>
      <dgm:spPr/>
      <dgm:t>
        <a:bodyPr/>
        <a:lstStyle/>
        <a:p>
          <a:pPr algn="ctr"/>
          <a:r>
            <a:rPr lang="fr-FR" b="1" dirty="0"/>
            <a:t>Nettoyage </a:t>
          </a:r>
          <a:r>
            <a:rPr lang="fr-FR" dirty="0"/>
            <a:t> </a:t>
          </a:r>
        </a:p>
      </dgm:t>
    </dgm:pt>
    <dgm:pt modelId="{F26537F7-0133-48D9-BD86-1E50FEA2F5CF}" type="parTrans" cxnId="{6E76A075-FE0B-41D2-912F-631B8A43EF11}">
      <dgm:prSet/>
      <dgm:spPr/>
      <dgm:t>
        <a:bodyPr/>
        <a:lstStyle/>
        <a:p>
          <a:endParaRPr lang="fr-FR"/>
        </a:p>
      </dgm:t>
    </dgm:pt>
    <dgm:pt modelId="{AD3BBF98-9236-486E-A0BC-F282805017A4}" type="sibTrans" cxnId="{6E76A075-FE0B-41D2-912F-631B8A43EF11}">
      <dgm:prSet/>
      <dgm:spPr/>
      <dgm:t>
        <a:bodyPr/>
        <a:lstStyle/>
        <a:p>
          <a:endParaRPr lang="fr-FR"/>
        </a:p>
      </dgm:t>
    </dgm:pt>
    <dgm:pt modelId="{FB718D17-AB17-4C30-9EF3-C0DFBAB19D54}" type="pres">
      <dgm:prSet presAssocID="{DE5A606C-DDE5-44B2-A0FB-FEF7DE814E4B}" presName="linearFlow" presStyleCnt="0">
        <dgm:presLayoutVars>
          <dgm:dir/>
          <dgm:animLvl val="lvl"/>
          <dgm:resizeHandles val="exact"/>
        </dgm:presLayoutVars>
      </dgm:prSet>
      <dgm:spPr/>
    </dgm:pt>
    <dgm:pt modelId="{470DE0F6-B6D9-4EE5-B241-3ED6FF807F44}" type="pres">
      <dgm:prSet presAssocID="{A4A2C52E-4BF2-45BD-9FD5-15D289D0718F}" presName="composite" presStyleCnt="0"/>
      <dgm:spPr/>
    </dgm:pt>
    <dgm:pt modelId="{047C6A23-B0E8-4421-AC85-CAB7D1384F05}" type="pres">
      <dgm:prSet presAssocID="{A4A2C52E-4BF2-45BD-9FD5-15D289D0718F}" presName="parentText" presStyleLbl="alignNode1" presStyleIdx="0" presStyleCnt="8">
        <dgm:presLayoutVars>
          <dgm:chMax val="1"/>
          <dgm:bulletEnabled val="1"/>
        </dgm:presLayoutVars>
      </dgm:prSet>
      <dgm:spPr/>
    </dgm:pt>
    <dgm:pt modelId="{163AB40F-EB19-4056-8628-86458CE5A58A}" type="pres">
      <dgm:prSet presAssocID="{A4A2C52E-4BF2-45BD-9FD5-15D289D0718F}" presName="descendantText" presStyleLbl="alignAcc1" presStyleIdx="0" presStyleCnt="8" custLinFactNeighborX="234">
        <dgm:presLayoutVars>
          <dgm:bulletEnabled val="1"/>
        </dgm:presLayoutVars>
      </dgm:prSet>
      <dgm:spPr/>
    </dgm:pt>
    <dgm:pt modelId="{4BB030B5-54BE-49B1-BA78-7F347CFDB932}" type="pres">
      <dgm:prSet presAssocID="{11DA28B7-6D04-4E66-A3B7-62698DB956DB}" presName="sp" presStyleCnt="0"/>
      <dgm:spPr/>
    </dgm:pt>
    <dgm:pt modelId="{9B9B4867-404B-4BC2-8345-173C72094E82}" type="pres">
      <dgm:prSet presAssocID="{FDA0CE15-47AE-4C6B-9897-74C38A55927B}" presName="composite" presStyleCnt="0"/>
      <dgm:spPr/>
    </dgm:pt>
    <dgm:pt modelId="{0EDED7C2-0B68-4494-8165-59262285B343}" type="pres">
      <dgm:prSet presAssocID="{FDA0CE15-47AE-4C6B-9897-74C38A55927B}" presName="parentText" presStyleLbl="alignNode1" presStyleIdx="1" presStyleCnt="8">
        <dgm:presLayoutVars>
          <dgm:chMax val="1"/>
          <dgm:bulletEnabled val="1"/>
        </dgm:presLayoutVars>
      </dgm:prSet>
      <dgm:spPr/>
    </dgm:pt>
    <dgm:pt modelId="{29DBD835-D859-499D-8523-C4D41A3A14CE}" type="pres">
      <dgm:prSet presAssocID="{FDA0CE15-47AE-4C6B-9897-74C38A55927B}" presName="descendantText" presStyleLbl="alignAcc1" presStyleIdx="1" presStyleCnt="8">
        <dgm:presLayoutVars>
          <dgm:bulletEnabled val="1"/>
        </dgm:presLayoutVars>
      </dgm:prSet>
      <dgm:spPr/>
    </dgm:pt>
    <dgm:pt modelId="{64B0BE2E-30C3-416B-A8A2-2E414580C61E}" type="pres">
      <dgm:prSet presAssocID="{037F27DE-8531-4556-8848-714B1D8B37FC}" presName="sp" presStyleCnt="0"/>
      <dgm:spPr/>
    </dgm:pt>
    <dgm:pt modelId="{FC9FCF51-C08B-4C1C-A372-05C633050AC0}" type="pres">
      <dgm:prSet presAssocID="{00489F44-4C39-4C3E-A377-C41C7D851D5E}" presName="composite" presStyleCnt="0"/>
      <dgm:spPr/>
    </dgm:pt>
    <dgm:pt modelId="{6A9A07C2-A140-4249-A85E-47C795A6263D}" type="pres">
      <dgm:prSet presAssocID="{00489F44-4C39-4C3E-A377-C41C7D851D5E}" presName="parentText" presStyleLbl="alignNode1" presStyleIdx="2" presStyleCnt="8">
        <dgm:presLayoutVars>
          <dgm:chMax val="1"/>
          <dgm:bulletEnabled val="1"/>
        </dgm:presLayoutVars>
      </dgm:prSet>
      <dgm:spPr/>
    </dgm:pt>
    <dgm:pt modelId="{6AF5B380-D4B4-40A9-AAFB-FA868FD721FD}" type="pres">
      <dgm:prSet presAssocID="{00489F44-4C39-4C3E-A377-C41C7D851D5E}" presName="descendantText" presStyleLbl="alignAcc1" presStyleIdx="2" presStyleCnt="8">
        <dgm:presLayoutVars>
          <dgm:bulletEnabled val="1"/>
        </dgm:presLayoutVars>
      </dgm:prSet>
      <dgm:spPr/>
    </dgm:pt>
    <dgm:pt modelId="{0134BBC1-1B7B-42A8-B496-34CD88852635}" type="pres">
      <dgm:prSet presAssocID="{DB77515C-351C-4762-85E4-84778F95631C}" presName="sp" presStyleCnt="0"/>
      <dgm:spPr/>
    </dgm:pt>
    <dgm:pt modelId="{8149807D-D542-4FB2-B20D-CAE761925B60}" type="pres">
      <dgm:prSet presAssocID="{D0434BBC-3FD7-4037-ACA6-80D49F9A5430}" presName="composite" presStyleCnt="0"/>
      <dgm:spPr/>
    </dgm:pt>
    <dgm:pt modelId="{DA6CE75D-D6B9-491D-839C-4C088DE7F449}" type="pres">
      <dgm:prSet presAssocID="{D0434BBC-3FD7-4037-ACA6-80D49F9A5430}" presName="parentText" presStyleLbl="alignNode1" presStyleIdx="3" presStyleCnt="8">
        <dgm:presLayoutVars>
          <dgm:chMax val="1"/>
          <dgm:bulletEnabled val="1"/>
        </dgm:presLayoutVars>
      </dgm:prSet>
      <dgm:spPr/>
    </dgm:pt>
    <dgm:pt modelId="{D74EA0BB-783C-4786-89D4-9F723FD0D286}" type="pres">
      <dgm:prSet presAssocID="{D0434BBC-3FD7-4037-ACA6-80D49F9A5430}" presName="descendantText" presStyleLbl="alignAcc1" presStyleIdx="3" presStyleCnt="8">
        <dgm:presLayoutVars>
          <dgm:bulletEnabled val="1"/>
        </dgm:presLayoutVars>
      </dgm:prSet>
      <dgm:spPr/>
    </dgm:pt>
    <dgm:pt modelId="{2B63A128-4604-4D53-836F-B16CEAC0DE88}" type="pres">
      <dgm:prSet presAssocID="{91BD0234-74D8-4916-AEB2-8CF6B698DB3C}" presName="sp" presStyleCnt="0"/>
      <dgm:spPr/>
    </dgm:pt>
    <dgm:pt modelId="{D88A0A74-3191-4BDC-BF13-09926CEB7892}" type="pres">
      <dgm:prSet presAssocID="{FBDC6C46-8A99-4E11-B2D9-31909BDC614E}" presName="composite" presStyleCnt="0"/>
      <dgm:spPr/>
    </dgm:pt>
    <dgm:pt modelId="{2015DE0D-CB64-4A27-B778-6009BC6439EC}" type="pres">
      <dgm:prSet presAssocID="{FBDC6C46-8A99-4E11-B2D9-31909BDC614E}" presName="parentText" presStyleLbl="alignNode1" presStyleIdx="4" presStyleCnt="8">
        <dgm:presLayoutVars>
          <dgm:chMax val="1"/>
          <dgm:bulletEnabled val="1"/>
        </dgm:presLayoutVars>
      </dgm:prSet>
      <dgm:spPr/>
    </dgm:pt>
    <dgm:pt modelId="{EA0E8EC5-65E6-4122-AC8C-FA153E9155C2}" type="pres">
      <dgm:prSet presAssocID="{FBDC6C46-8A99-4E11-B2D9-31909BDC614E}" presName="descendantText" presStyleLbl="alignAcc1" presStyleIdx="4" presStyleCnt="8">
        <dgm:presLayoutVars>
          <dgm:bulletEnabled val="1"/>
        </dgm:presLayoutVars>
      </dgm:prSet>
      <dgm:spPr/>
    </dgm:pt>
    <dgm:pt modelId="{AEB29CA4-094B-4A9A-9A55-3BA55C488923}" type="pres">
      <dgm:prSet presAssocID="{60D24136-8E46-4ED9-9137-B3BA7F22E034}" presName="sp" presStyleCnt="0"/>
      <dgm:spPr/>
    </dgm:pt>
    <dgm:pt modelId="{4DF9CD30-88DB-4AB1-94E0-647AFFAE39F6}" type="pres">
      <dgm:prSet presAssocID="{B9E88E45-222D-4966-80BF-AA754BAAC8BC}" presName="composite" presStyleCnt="0"/>
      <dgm:spPr/>
    </dgm:pt>
    <dgm:pt modelId="{30BE2A02-C85B-4147-A65F-910C4AA3E017}" type="pres">
      <dgm:prSet presAssocID="{B9E88E45-222D-4966-80BF-AA754BAAC8BC}" presName="parentText" presStyleLbl="alignNode1" presStyleIdx="5" presStyleCnt="8">
        <dgm:presLayoutVars>
          <dgm:chMax val="1"/>
          <dgm:bulletEnabled val="1"/>
        </dgm:presLayoutVars>
      </dgm:prSet>
      <dgm:spPr/>
    </dgm:pt>
    <dgm:pt modelId="{7F00F790-135F-4DB6-93AE-34FF91EE12E6}" type="pres">
      <dgm:prSet presAssocID="{B9E88E45-222D-4966-80BF-AA754BAAC8BC}" presName="descendantText" presStyleLbl="alignAcc1" presStyleIdx="5" presStyleCnt="8">
        <dgm:presLayoutVars>
          <dgm:bulletEnabled val="1"/>
        </dgm:presLayoutVars>
      </dgm:prSet>
      <dgm:spPr/>
    </dgm:pt>
    <dgm:pt modelId="{F2153475-C82A-4E0C-BB3C-B07764A1E296}" type="pres">
      <dgm:prSet presAssocID="{CAFB2D66-D86B-4EAB-AE11-B873D1E57F74}" presName="sp" presStyleCnt="0"/>
      <dgm:spPr/>
    </dgm:pt>
    <dgm:pt modelId="{91DAB0F5-9E49-4080-AF92-6226A4556C6C}" type="pres">
      <dgm:prSet presAssocID="{272E0E6E-D8BE-480B-B28C-89B5A949E9AA}" presName="composite" presStyleCnt="0"/>
      <dgm:spPr/>
    </dgm:pt>
    <dgm:pt modelId="{5464BA9D-2F11-4AD2-AF10-B4EEF812C2AF}" type="pres">
      <dgm:prSet presAssocID="{272E0E6E-D8BE-480B-B28C-89B5A949E9AA}" presName="parentText" presStyleLbl="alignNode1" presStyleIdx="6" presStyleCnt="8">
        <dgm:presLayoutVars>
          <dgm:chMax val="1"/>
          <dgm:bulletEnabled val="1"/>
        </dgm:presLayoutVars>
      </dgm:prSet>
      <dgm:spPr/>
    </dgm:pt>
    <dgm:pt modelId="{D4382A5A-B673-4592-A605-3F88CB513FE1}" type="pres">
      <dgm:prSet presAssocID="{272E0E6E-D8BE-480B-B28C-89B5A949E9AA}" presName="descendantText" presStyleLbl="alignAcc1" presStyleIdx="6" presStyleCnt="8">
        <dgm:presLayoutVars>
          <dgm:bulletEnabled val="1"/>
        </dgm:presLayoutVars>
      </dgm:prSet>
      <dgm:spPr/>
    </dgm:pt>
    <dgm:pt modelId="{BED828FE-A7E0-413C-B348-C6D7BF15B03C}" type="pres">
      <dgm:prSet presAssocID="{B0293B06-0C5B-4C6B-9F34-9C8E457767F6}" presName="sp" presStyleCnt="0"/>
      <dgm:spPr/>
    </dgm:pt>
    <dgm:pt modelId="{65B264AF-484C-4A23-AFDC-0A8F0F64C1D1}" type="pres">
      <dgm:prSet presAssocID="{619371B7-E48E-4D83-91F5-B6319A19E0B1}" presName="composite" presStyleCnt="0"/>
      <dgm:spPr/>
    </dgm:pt>
    <dgm:pt modelId="{C7062824-4D11-4793-A1E1-0E2BCDB4A3C4}" type="pres">
      <dgm:prSet presAssocID="{619371B7-E48E-4D83-91F5-B6319A19E0B1}" presName="parentText" presStyleLbl="alignNode1" presStyleIdx="7" presStyleCnt="8">
        <dgm:presLayoutVars>
          <dgm:chMax val="1"/>
          <dgm:bulletEnabled val="1"/>
        </dgm:presLayoutVars>
      </dgm:prSet>
      <dgm:spPr/>
    </dgm:pt>
    <dgm:pt modelId="{0F0BC7BA-8EE9-41E2-8256-6DB70D1F784D}" type="pres">
      <dgm:prSet presAssocID="{619371B7-E48E-4D83-91F5-B6319A19E0B1}" presName="descendantText" presStyleLbl="alignAcc1" presStyleIdx="7" presStyleCnt="8">
        <dgm:presLayoutVars>
          <dgm:bulletEnabled val="1"/>
        </dgm:presLayoutVars>
      </dgm:prSet>
      <dgm:spPr/>
    </dgm:pt>
  </dgm:ptLst>
  <dgm:cxnLst>
    <dgm:cxn modelId="{297E3A1E-D792-4B90-AC99-F1E5220A8D07}" type="presOf" srcId="{E5457C48-9607-4C7A-B3D4-7C6CB7B65565}" destId="{0F0BC7BA-8EE9-41E2-8256-6DB70D1F784D}" srcOrd="0" destOrd="0" presId="urn:microsoft.com/office/officeart/2005/8/layout/chevron2"/>
    <dgm:cxn modelId="{E338802D-D450-4892-BE23-C2278D54E737}" type="presOf" srcId="{FBDC6C46-8A99-4E11-B2D9-31909BDC614E}" destId="{2015DE0D-CB64-4A27-B778-6009BC6439EC}" srcOrd="0" destOrd="0" presId="urn:microsoft.com/office/officeart/2005/8/layout/chevron2"/>
    <dgm:cxn modelId="{024E3C30-B1CA-4932-BD85-5D915B3623E0}" type="presOf" srcId="{07C626EC-C51F-48E7-8155-31ECF5ACAEFC}" destId="{163AB40F-EB19-4056-8628-86458CE5A58A}" srcOrd="0" destOrd="0" presId="urn:microsoft.com/office/officeart/2005/8/layout/chevron2"/>
    <dgm:cxn modelId="{2B24EA31-710D-4D13-905C-18D44DC9C345}" srcId="{B9E88E45-222D-4966-80BF-AA754BAAC8BC}" destId="{DE9A5941-5862-4DDB-88F8-7654927665DE}" srcOrd="0" destOrd="0" parTransId="{7F44BE83-8318-4584-8D9B-2B64D4A32215}" sibTransId="{F3E29C64-3FA7-4C9C-96AC-51FE25A91CF3}"/>
    <dgm:cxn modelId="{6D7C223C-D7C8-48C4-9BF6-155C2CE7113D}" srcId="{A4A2C52E-4BF2-45BD-9FD5-15D289D0718F}" destId="{07C626EC-C51F-48E7-8155-31ECF5ACAEFC}" srcOrd="0" destOrd="0" parTransId="{2E117DE9-F4BD-43DA-9F62-DA1D50540CBC}" sibTransId="{C99CAEBB-F2A4-4489-84AB-F8BFDCC9304B}"/>
    <dgm:cxn modelId="{18FDC65E-6319-4C8F-8FC4-AA4020F6F650}" srcId="{D0434BBC-3FD7-4037-ACA6-80D49F9A5430}" destId="{51FCDBBF-BBEB-46C5-ADC8-B4A5531C8185}" srcOrd="0" destOrd="0" parTransId="{9BC25B12-F133-449E-A929-E2CABEE7B00B}" sibTransId="{8519AE8A-0D68-433C-A354-DB8EADAF0148}"/>
    <dgm:cxn modelId="{64987867-1DD3-4E86-955D-A9FAC6C2EEB4}" type="presOf" srcId="{A4A2C52E-4BF2-45BD-9FD5-15D289D0718F}" destId="{047C6A23-B0E8-4421-AC85-CAB7D1384F05}" srcOrd="0" destOrd="0" presId="urn:microsoft.com/office/officeart/2005/8/layout/chevron2"/>
    <dgm:cxn modelId="{E271FD47-68E9-4865-9577-62A651202605}" srcId="{FBDC6C46-8A99-4E11-B2D9-31909BDC614E}" destId="{077FF7EF-430C-419A-AC67-A1ED67D0BAF8}" srcOrd="0" destOrd="0" parTransId="{C3513BEA-DDAA-4D5F-9179-727E627BE2FF}" sibTransId="{554D8556-293B-41AD-9E42-D47BAD44C104}"/>
    <dgm:cxn modelId="{F29AEA6F-7837-42D2-A0B6-4B6CEBC60801}" type="presOf" srcId="{FDA0CE15-47AE-4C6B-9897-74C38A55927B}" destId="{0EDED7C2-0B68-4494-8165-59262285B343}" srcOrd="0" destOrd="0" presId="urn:microsoft.com/office/officeart/2005/8/layout/chevron2"/>
    <dgm:cxn modelId="{5105D571-FF4C-413F-8CDB-3B7B7D2ECBEB}" type="presOf" srcId="{DE5A606C-DDE5-44B2-A0FB-FEF7DE814E4B}" destId="{FB718D17-AB17-4C30-9EF3-C0DFBAB19D54}" srcOrd="0" destOrd="0" presId="urn:microsoft.com/office/officeart/2005/8/layout/chevron2"/>
    <dgm:cxn modelId="{14284A75-6B32-48F2-9A6E-1AA8DD70057F}" srcId="{DE5A606C-DDE5-44B2-A0FB-FEF7DE814E4B}" destId="{A4A2C52E-4BF2-45BD-9FD5-15D289D0718F}" srcOrd="0" destOrd="0" parTransId="{ABB99314-1057-4244-A7C4-048571609EAE}" sibTransId="{11DA28B7-6D04-4E66-A3B7-62698DB956DB}"/>
    <dgm:cxn modelId="{6E76A075-FE0B-41D2-912F-631B8A43EF11}" srcId="{619371B7-E48E-4D83-91F5-B6319A19E0B1}" destId="{E5457C48-9607-4C7A-B3D4-7C6CB7B65565}" srcOrd="0" destOrd="0" parTransId="{F26537F7-0133-48D9-BD86-1E50FEA2F5CF}" sibTransId="{AD3BBF98-9236-486E-A0BC-F282805017A4}"/>
    <dgm:cxn modelId="{08F41857-8678-46C6-ACA8-FD5EE44B26A3}" type="presOf" srcId="{00489F44-4C39-4C3E-A377-C41C7D851D5E}" destId="{6A9A07C2-A140-4249-A85E-47C795A6263D}" srcOrd="0" destOrd="0" presId="urn:microsoft.com/office/officeart/2005/8/layout/chevron2"/>
    <dgm:cxn modelId="{DB11CA8D-6DD7-461A-960D-5155768C8D1D}" type="presOf" srcId="{619371B7-E48E-4D83-91F5-B6319A19E0B1}" destId="{C7062824-4D11-4793-A1E1-0E2BCDB4A3C4}" srcOrd="0" destOrd="0" presId="urn:microsoft.com/office/officeart/2005/8/layout/chevron2"/>
    <dgm:cxn modelId="{CDBD519E-6C26-410F-9C98-1FCD0D79EB72}" srcId="{DE5A606C-DDE5-44B2-A0FB-FEF7DE814E4B}" destId="{00489F44-4C39-4C3E-A377-C41C7D851D5E}" srcOrd="2" destOrd="0" parTransId="{B8928D9F-D210-45E2-BC56-582D8FD6B6F2}" sibTransId="{DB77515C-351C-4762-85E4-84778F95631C}"/>
    <dgm:cxn modelId="{80C4BBAC-181C-4C54-8D25-11AAE2FC5C7C}" type="presOf" srcId="{51FCDBBF-BBEB-46C5-ADC8-B4A5531C8185}" destId="{D74EA0BB-783C-4786-89D4-9F723FD0D286}" srcOrd="0" destOrd="0" presId="urn:microsoft.com/office/officeart/2005/8/layout/chevron2"/>
    <dgm:cxn modelId="{56A4DDAC-72BB-4F81-A3F0-23653E4ECCB1}" srcId="{DE5A606C-DDE5-44B2-A0FB-FEF7DE814E4B}" destId="{FDA0CE15-47AE-4C6B-9897-74C38A55927B}" srcOrd="1" destOrd="0" parTransId="{552637BC-C198-4BE0-A424-792F385FC9A9}" sibTransId="{037F27DE-8531-4556-8848-714B1D8B37FC}"/>
    <dgm:cxn modelId="{D00C19B1-FCAF-4059-9AAA-3BAB81005FA2}" type="presOf" srcId="{DE9A5941-5862-4DDB-88F8-7654927665DE}" destId="{7F00F790-135F-4DB6-93AE-34FF91EE12E6}" srcOrd="0" destOrd="0" presId="urn:microsoft.com/office/officeart/2005/8/layout/chevron2"/>
    <dgm:cxn modelId="{B35DA3B1-8D74-4660-B933-14308CA08D76}" srcId="{DE5A606C-DDE5-44B2-A0FB-FEF7DE814E4B}" destId="{619371B7-E48E-4D83-91F5-B6319A19E0B1}" srcOrd="7" destOrd="0" parTransId="{9F3FE8FF-11E3-4B22-8FFC-37B46CD2FCC1}" sibTransId="{15894C0E-8958-489C-95AE-022DD5C22FEA}"/>
    <dgm:cxn modelId="{913769B7-959F-4250-B2BC-A67F59E78A85}" type="presOf" srcId="{B9E88E45-222D-4966-80BF-AA754BAAC8BC}" destId="{30BE2A02-C85B-4147-A65F-910C4AA3E017}" srcOrd="0" destOrd="0" presId="urn:microsoft.com/office/officeart/2005/8/layout/chevron2"/>
    <dgm:cxn modelId="{0651DCBB-24D3-46A2-86C6-4A73B73B7901}" srcId="{272E0E6E-D8BE-480B-B28C-89B5A949E9AA}" destId="{0AD3B265-81B6-4501-9291-8B9ADC4A7290}" srcOrd="0" destOrd="0" parTransId="{59FD286D-0AF4-4D14-B7A7-EC1C65F60C56}" sibTransId="{47BE9B7E-959B-4872-BAFF-CF07E1CA8FE3}"/>
    <dgm:cxn modelId="{9A7613BD-38CF-4F5E-A688-75D36DA3DBFF}" type="presOf" srcId="{0AD3B265-81B6-4501-9291-8B9ADC4A7290}" destId="{D4382A5A-B673-4592-A605-3F88CB513FE1}" srcOrd="0" destOrd="0" presId="urn:microsoft.com/office/officeart/2005/8/layout/chevron2"/>
    <dgm:cxn modelId="{FD56EEBF-749E-4FBB-8CF0-F0647271DCA7}" type="presOf" srcId="{9CC1A686-825A-4FDA-88C8-ED75082DCCCC}" destId="{29DBD835-D859-499D-8523-C4D41A3A14CE}" srcOrd="0" destOrd="0" presId="urn:microsoft.com/office/officeart/2005/8/layout/chevron2"/>
    <dgm:cxn modelId="{0C4DA0C6-3E7E-4480-B3ED-F6E168A0AFA5}" srcId="{DE5A606C-DDE5-44B2-A0FB-FEF7DE814E4B}" destId="{D0434BBC-3FD7-4037-ACA6-80D49F9A5430}" srcOrd="3" destOrd="0" parTransId="{E9C893CE-A5DC-4A0A-A562-F17F1956FAF0}" sibTransId="{91BD0234-74D8-4916-AEB2-8CF6B698DB3C}"/>
    <dgm:cxn modelId="{007BCBC7-0F92-478C-B699-4EC3206B68C3}" type="presOf" srcId="{272E0E6E-D8BE-480B-B28C-89B5A949E9AA}" destId="{5464BA9D-2F11-4AD2-AF10-B4EEF812C2AF}" srcOrd="0" destOrd="0" presId="urn:microsoft.com/office/officeart/2005/8/layout/chevron2"/>
    <dgm:cxn modelId="{45B244C8-096F-4315-B11B-D882707AE128}" srcId="{DE5A606C-DDE5-44B2-A0FB-FEF7DE814E4B}" destId="{272E0E6E-D8BE-480B-B28C-89B5A949E9AA}" srcOrd="6" destOrd="0" parTransId="{14D365CF-3934-40EC-B85B-385AF28BBE80}" sibTransId="{B0293B06-0C5B-4C6B-9F34-9C8E457767F6}"/>
    <dgm:cxn modelId="{43EE36D2-5B04-4FE1-BE23-34BA3E1A2D27}" srcId="{DE5A606C-DDE5-44B2-A0FB-FEF7DE814E4B}" destId="{FBDC6C46-8A99-4E11-B2D9-31909BDC614E}" srcOrd="4" destOrd="0" parTransId="{9F5AD041-C444-42B6-B800-A78433CD04C8}" sibTransId="{60D24136-8E46-4ED9-9137-B3BA7F22E034}"/>
    <dgm:cxn modelId="{72B76ED2-AAB9-469F-A377-D3A600639045}" type="presOf" srcId="{50B68DC5-0A82-4BAC-8800-27CB2F7D3690}" destId="{6AF5B380-D4B4-40A9-AAFB-FA868FD721FD}" srcOrd="0" destOrd="0" presId="urn:microsoft.com/office/officeart/2005/8/layout/chevron2"/>
    <dgm:cxn modelId="{5CBBE4D5-B134-41AB-89A6-E9B6B25467A1}" type="presOf" srcId="{077FF7EF-430C-419A-AC67-A1ED67D0BAF8}" destId="{EA0E8EC5-65E6-4122-AC8C-FA153E9155C2}" srcOrd="0" destOrd="0" presId="urn:microsoft.com/office/officeart/2005/8/layout/chevron2"/>
    <dgm:cxn modelId="{317562F2-2BFB-4243-AA07-92CC7DBED18D}" type="presOf" srcId="{D0434BBC-3FD7-4037-ACA6-80D49F9A5430}" destId="{DA6CE75D-D6B9-491D-839C-4C088DE7F449}" srcOrd="0" destOrd="0" presId="urn:microsoft.com/office/officeart/2005/8/layout/chevron2"/>
    <dgm:cxn modelId="{82D17AF4-8988-4338-862F-9D392FB2EFF5}" srcId="{00489F44-4C39-4C3E-A377-C41C7D851D5E}" destId="{50B68DC5-0A82-4BAC-8800-27CB2F7D3690}" srcOrd="0" destOrd="0" parTransId="{327855F8-718B-43EA-93AB-50154CD3A416}" sibTransId="{71865358-0650-401E-A963-97781F4734B1}"/>
    <dgm:cxn modelId="{19868BF8-DC07-4521-9768-51BD5C179F2E}" srcId="{DE5A606C-DDE5-44B2-A0FB-FEF7DE814E4B}" destId="{B9E88E45-222D-4966-80BF-AA754BAAC8BC}" srcOrd="5" destOrd="0" parTransId="{C6C70DD8-15B4-4B64-BE1D-A2072FDBCE7A}" sibTransId="{CAFB2D66-D86B-4EAB-AE11-B873D1E57F74}"/>
    <dgm:cxn modelId="{297CFDFF-85C6-4221-A4BC-A673BF1B74C7}" srcId="{FDA0CE15-47AE-4C6B-9897-74C38A55927B}" destId="{9CC1A686-825A-4FDA-88C8-ED75082DCCCC}" srcOrd="0" destOrd="0" parTransId="{E71E8A17-E9EA-4C06-B9C1-BAFEF781BB10}" sibTransId="{8B430402-CAB0-497B-B863-DCB0A0564FBA}"/>
    <dgm:cxn modelId="{A0576787-CE03-4D3E-B2A8-3C464D13639E}" type="presParOf" srcId="{FB718D17-AB17-4C30-9EF3-C0DFBAB19D54}" destId="{470DE0F6-B6D9-4EE5-B241-3ED6FF807F44}" srcOrd="0" destOrd="0" presId="urn:microsoft.com/office/officeart/2005/8/layout/chevron2"/>
    <dgm:cxn modelId="{6BB475DA-A843-41AE-B501-863C8874D896}" type="presParOf" srcId="{470DE0F6-B6D9-4EE5-B241-3ED6FF807F44}" destId="{047C6A23-B0E8-4421-AC85-CAB7D1384F05}" srcOrd="0" destOrd="0" presId="urn:microsoft.com/office/officeart/2005/8/layout/chevron2"/>
    <dgm:cxn modelId="{496E94BC-577E-4EE0-9698-D9948948A955}" type="presParOf" srcId="{470DE0F6-B6D9-4EE5-B241-3ED6FF807F44}" destId="{163AB40F-EB19-4056-8628-86458CE5A58A}" srcOrd="1" destOrd="0" presId="urn:microsoft.com/office/officeart/2005/8/layout/chevron2"/>
    <dgm:cxn modelId="{9DFFD9B1-A163-45F1-93D3-D1C52D15F8F8}" type="presParOf" srcId="{FB718D17-AB17-4C30-9EF3-C0DFBAB19D54}" destId="{4BB030B5-54BE-49B1-BA78-7F347CFDB932}" srcOrd="1" destOrd="0" presId="urn:microsoft.com/office/officeart/2005/8/layout/chevron2"/>
    <dgm:cxn modelId="{39698764-EEA8-4527-B8D3-28EDB3396555}" type="presParOf" srcId="{FB718D17-AB17-4C30-9EF3-C0DFBAB19D54}" destId="{9B9B4867-404B-4BC2-8345-173C72094E82}" srcOrd="2" destOrd="0" presId="urn:microsoft.com/office/officeart/2005/8/layout/chevron2"/>
    <dgm:cxn modelId="{6FB75080-D55D-47B3-B9D2-2B9D51A424BA}" type="presParOf" srcId="{9B9B4867-404B-4BC2-8345-173C72094E82}" destId="{0EDED7C2-0B68-4494-8165-59262285B343}" srcOrd="0" destOrd="0" presId="urn:microsoft.com/office/officeart/2005/8/layout/chevron2"/>
    <dgm:cxn modelId="{5B805210-C70A-4C27-9BA3-8D1D51E0F308}" type="presParOf" srcId="{9B9B4867-404B-4BC2-8345-173C72094E82}" destId="{29DBD835-D859-499D-8523-C4D41A3A14CE}" srcOrd="1" destOrd="0" presId="urn:microsoft.com/office/officeart/2005/8/layout/chevron2"/>
    <dgm:cxn modelId="{989F9020-4A2C-4418-9352-25B0ABB21091}" type="presParOf" srcId="{FB718D17-AB17-4C30-9EF3-C0DFBAB19D54}" destId="{64B0BE2E-30C3-416B-A8A2-2E414580C61E}" srcOrd="3" destOrd="0" presId="urn:microsoft.com/office/officeart/2005/8/layout/chevron2"/>
    <dgm:cxn modelId="{2098E7AA-DA45-41FA-B913-8D3D32609B3E}" type="presParOf" srcId="{FB718D17-AB17-4C30-9EF3-C0DFBAB19D54}" destId="{FC9FCF51-C08B-4C1C-A372-05C633050AC0}" srcOrd="4" destOrd="0" presId="urn:microsoft.com/office/officeart/2005/8/layout/chevron2"/>
    <dgm:cxn modelId="{69F01E4C-F30D-4468-AEFB-9438B411BF93}" type="presParOf" srcId="{FC9FCF51-C08B-4C1C-A372-05C633050AC0}" destId="{6A9A07C2-A140-4249-A85E-47C795A6263D}" srcOrd="0" destOrd="0" presId="urn:microsoft.com/office/officeart/2005/8/layout/chevron2"/>
    <dgm:cxn modelId="{8FD2DF35-12BC-411C-9C6A-F39FE24F02B0}" type="presParOf" srcId="{FC9FCF51-C08B-4C1C-A372-05C633050AC0}" destId="{6AF5B380-D4B4-40A9-AAFB-FA868FD721FD}" srcOrd="1" destOrd="0" presId="urn:microsoft.com/office/officeart/2005/8/layout/chevron2"/>
    <dgm:cxn modelId="{AAB1BDED-0701-472C-8AEB-4D9B85B36E79}" type="presParOf" srcId="{FB718D17-AB17-4C30-9EF3-C0DFBAB19D54}" destId="{0134BBC1-1B7B-42A8-B496-34CD88852635}" srcOrd="5" destOrd="0" presId="urn:microsoft.com/office/officeart/2005/8/layout/chevron2"/>
    <dgm:cxn modelId="{C0396097-E26B-4794-95AD-72D5797F4FC7}" type="presParOf" srcId="{FB718D17-AB17-4C30-9EF3-C0DFBAB19D54}" destId="{8149807D-D542-4FB2-B20D-CAE761925B60}" srcOrd="6" destOrd="0" presId="urn:microsoft.com/office/officeart/2005/8/layout/chevron2"/>
    <dgm:cxn modelId="{F2F705BC-E501-4170-948A-02200EB70FF1}" type="presParOf" srcId="{8149807D-D542-4FB2-B20D-CAE761925B60}" destId="{DA6CE75D-D6B9-491D-839C-4C088DE7F449}" srcOrd="0" destOrd="0" presId="urn:microsoft.com/office/officeart/2005/8/layout/chevron2"/>
    <dgm:cxn modelId="{39D10BBB-BEC7-4BBF-A54C-3C71E54C2D41}" type="presParOf" srcId="{8149807D-D542-4FB2-B20D-CAE761925B60}" destId="{D74EA0BB-783C-4786-89D4-9F723FD0D286}" srcOrd="1" destOrd="0" presId="urn:microsoft.com/office/officeart/2005/8/layout/chevron2"/>
    <dgm:cxn modelId="{152352FD-3793-406E-9BF9-2BFA7272200F}" type="presParOf" srcId="{FB718D17-AB17-4C30-9EF3-C0DFBAB19D54}" destId="{2B63A128-4604-4D53-836F-B16CEAC0DE88}" srcOrd="7" destOrd="0" presId="urn:microsoft.com/office/officeart/2005/8/layout/chevron2"/>
    <dgm:cxn modelId="{32037372-5E98-42B1-9CCE-8B02B84B70E6}" type="presParOf" srcId="{FB718D17-AB17-4C30-9EF3-C0DFBAB19D54}" destId="{D88A0A74-3191-4BDC-BF13-09926CEB7892}" srcOrd="8" destOrd="0" presId="urn:microsoft.com/office/officeart/2005/8/layout/chevron2"/>
    <dgm:cxn modelId="{DF5E470C-E134-4DED-AE2F-4FBB3236DA98}" type="presParOf" srcId="{D88A0A74-3191-4BDC-BF13-09926CEB7892}" destId="{2015DE0D-CB64-4A27-B778-6009BC6439EC}" srcOrd="0" destOrd="0" presId="urn:microsoft.com/office/officeart/2005/8/layout/chevron2"/>
    <dgm:cxn modelId="{112860E2-918C-407A-B87D-A604D2969378}" type="presParOf" srcId="{D88A0A74-3191-4BDC-BF13-09926CEB7892}" destId="{EA0E8EC5-65E6-4122-AC8C-FA153E9155C2}" srcOrd="1" destOrd="0" presId="urn:microsoft.com/office/officeart/2005/8/layout/chevron2"/>
    <dgm:cxn modelId="{050A03F7-7D9B-4097-884C-60F28D090910}" type="presParOf" srcId="{FB718D17-AB17-4C30-9EF3-C0DFBAB19D54}" destId="{AEB29CA4-094B-4A9A-9A55-3BA55C488923}" srcOrd="9" destOrd="0" presId="urn:microsoft.com/office/officeart/2005/8/layout/chevron2"/>
    <dgm:cxn modelId="{F3367CA0-2788-4B33-A0AC-0AC1ADFFAFDC}" type="presParOf" srcId="{FB718D17-AB17-4C30-9EF3-C0DFBAB19D54}" destId="{4DF9CD30-88DB-4AB1-94E0-647AFFAE39F6}" srcOrd="10" destOrd="0" presId="urn:microsoft.com/office/officeart/2005/8/layout/chevron2"/>
    <dgm:cxn modelId="{25441E37-D888-4892-B12B-CDC817A53FB2}" type="presParOf" srcId="{4DF9CD30-88DB-4AB1-94E0-647AFFAE39F6}" destId="{30BE2A02-C85B-4147-A65F-910C4AA3E017}" srcOrd="0" destOrd="0" presId="urn:microsoft.com/office/officeart/2005/8/layout/chevron2"/>
    <dgm:cxn modelId="{3039316F-A018-42D4-AA61-72DFBCDA1161}" type="presParOf" srcId="{4DF9CD30-88DB-4AB1-94E0-647AFFAE39F6}" destId="{7F00F790-135F-4DB6-93AE-34FF91EE12E6}" srcOrd="1" destOrd="0" presId="urn:microsoft.com/office/officeart/2005/8/layout/chevron2"/>
    <dgm:cxn modelId="{80C9A131-E22B-4F0A-ABB3-B13C880CB920}" type="presParOf" srcId="{FB718D17-AB17-4C30-9EF3-C0DFBAB19D54}" destId="{F2153475-C82A-4E0C-BB3C-B07764A1E296}" srcOrd="11" destOrd="0" presId="urn:microsoft.com/office/officeart/2005/8/layout/chevron2"/>
    <dgm:cxn modelId="{F54878E0-F1AA-4E5B-BF5E-AED5B32F8556}" type="presParOf" srcId="{FB718D17-AB17-4C30-9EF3-C0DFBAB19D54}" destId="{91DAB0F5-9E49-4080-AF92-6226A4556C6C}" srcOrd="12" destOrd="0" presId="urn:microsoft.com/office/officeart/2005/8/layout/chevron2"/>
    <dgm:cxn modelId="{85649953-FAC5-4A4D-AE19-D4FFDA1807B1}" type="presParOf" srcId="{91DAB0F5-9E49-4080-AF92-6226A4556C6C}" destId="{5464BA9D-2F11-4AD2-AF10-B4EEF812C2AF}" srcOrd="0" destOrd="0" presId="urn:microsoft.com/office/officeart/2005/8/layout/chevron2"/>
    <dgm:cxn modelId="{1CFA6923-7F30-4FDF-BFD6-5CDD1B1AE81A}" type="presParOf" srcId="{91DAB0F5-9E49-4080-AF92-6226A4556C6C}" destId="{D4382A5A-B673-4592-A605-3F88CB513FE1}" srcOrd="1" destOrd="0" presId="urn:microsoft.com/office/officeart/2005/8/layout/chevron2"/>
    <dgm:cxn modelId="{A22BB8AD-4067-4F95-B20A-A1A110C62D5D}" type="presParOf" srcId="{FB718D17-AB17-4C30-9EF3-C0DFBAB19D54}" destId="{BED828FE-A7E0-413C-B348-C6D7BF15B03C}" srcOrd="13" destOrd="0" presId="urn:microsoft.com/office/officeart/2005/8/layout/chevron2"/>
    <dgm:cxn modelId="{01DAD580-A7AF-4402-B6C2-D72B0AB9BCB4}" type="presParOf" srcId="{FB718D17-AB17-4C30-9EF3-C0DFBAB19D54}" destId="{65B264AF-484C-4A23-AFDC-0A8F0F64C1D1}" srcOrd="14" destOrd="0" presId="urn:microsoft.com/office/officeart/2005/8/layout/chevron2"/>
    <dgm:cxn modelId="{CE4787BD-A4A9-42D2-AE2B-AA3D9ECB7437}" type="presParOf" srcId="{65B264AF-484C-4A23-AFDC-0A8F0F64C1D1}" destId="{C7062824-4D11-4793-A1E1-0E2BCDB4A3C4}" srcOrd="0" destOrd="0" presId="urn:microsoft.com/office/officeart/2005/8/layout/chevron2"/>
    <dgm:cxn modelId="{E9E7E5DC-ED5C-49FE-861C-2E010841840F}" type="presParOf" srcId="{65B264AF-484C-4A23-AFDC-0A8F0F64C1D1}" destId="{0F0BC7BA-8EE9-41E2-8256-6DB70D1F784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92142-1CA5-4C1E-9F88-5459FC044F38}">
      <dsp:nvSpPr>
        <dsp:cNvPr id="0" name=""/>
        <dsp:cNvSpPr/>
      </dsp:nvSpPr>
      <dsp:spPr>
        <a:xfrm>
          <a:off x="0" y="11542"/>
          <a:ext cx="2823627" cy="433485"/>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Détecteur de pluie à relais</a:t>
          </a:r>
        </a:p>
      </dsp:txBody>
      <dsp:txXfrm>
        <a:off x="21161" y="32703"/>
        <a:ext cx="2781305" cy="391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C6A23-B0E8-4421-AC85-CAB7D1384F05}">
      <dsp:nvSpPr>
        <dsp:cNvPr id="0" name=""/>
        <dsp:cNvSpPr/>
      </dsp:nvSpPr>
      <dsp:spPr>
        <a:xfrm rot="5400000">
          <a:off x="-110183" y="110336"/>
          <a:ext cx="734555" cy="5141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a:t>1</a:t>
          </a:r>
          <a:r>
            <a:rPr lang="fr-FR" sz="1600" kern="1200" dirty="0"/>
            <a:t> </a:t>
          </a:r>
        </a:p>
      </dsp:txBody>
      <dsp:txXfrm rot="-5400000">
        <a:off x="1" y="257246"/>
        <a:ext cx="514188" cy="220367"/>
      </dsp:txXfrm>
    </dsp:sp>
    <dsp:sp modelId="{163AB40F-EB19-4056-8628-86458CE5A58A}">
      <dsp:nvSpPr>
        <dsp:cNvPr id="0" name=""/>
        <dsp:cNvSpPr/>
      </dsp:nvSpPr>
      <dsp:spPr>
        <a:xfrm rot="5400000">
          <a:off x="3241735" y="-2727394"/>
          <a:ext cx="477461" cy="593255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ctr" defTabSz="1377950">
            <a:lnSpc>
              <a:spcPct val="90000"/>
            </a:lnSpc>
            <a:spcBef>
              <a:spcPct val="0"/>
            </a:spcBef>
            <a:spcAft>
              <a:spcPct val="15000"/>
            </a:spcAft>
            <a:buChar char="•"/>
          </a:pPr>
          <a:r>
            <a:rPr lang="fr-FR" sz="3100" b="1" kern="1200" dirty="0"/>
            <a:t>La découpe </a:t>
          </a:r>
          <a:endParaRPr lang="fr-FR" sz="3100" kern="1200" dirty="0"/>
        </a:p>
      </dsp:txBody>
      <dsp:txXfrm rot="-5400000">
        <a:off x="514188" y="23461"/>
        <a:ext cx="5909247" cy="430845"/>
      </dsp:txXfrm>
    </dsp:sp>
    <dsp:sp modelId="{0EDED7C2-0B68-4494-8165-59262285B343}">
      <dsp:nvSpPr>
        <dsp:cNvPr id="0" name=""/>
        <dsp:cNvSpPr/>
      </dsp:nvSpPr>
      <dsp:spPr>
        <a:xfrm rot="5400000">
          <a:off x="-110183" y="771523"/>
          <a:ext cx="734555" cy="5141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2</a:t>
          </a:r>
        </a:p>
      </dsp:txBody>
      <dsp:txXfrm rot="-5400000">
        <a:off x="1" y="918433"/>
        <a:ext cx="514188" cy="220367"/>
      </dsp:txXfrm>
    </dsp:sp>
    <dsp:sp modelId="{29DBD835-D859-499D-8523-C4D41A3A14CE}">
      <dsp:nvSpPr>
        <dsp:cNvPr id="0" name=""/>
        <dsp:cNvSpPr/>
      </dsp:nvSpPr>
      <dsp:spPr>
        <a:xfrm rot="5400000">
          <a:off x="3241735" y="-2066206"/>
          <a:ext cx="477461" cy="593255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ctr" defTabSz="1377950">
            <a:lnSpc>
              <a:spcPct val="90000"/>
            </a:lnSpc>
            <a:spcBef>
              <a:spcPct val="0"/>
            </a:spcBef>
            <a:spcAft>
              <a:spcPct val="15000"/>
            </a:spcAft>
            <a:buChar char="•"/>
          </a:pPr>
          <a:r>
            <a:rPr lang="fr-FR" sz="3100" b="1" kern="1200" dirty="0"/>
            <a:t>Préparation </a:t>
          </a:r>
          <a:endParaRPr lang="fr-FR" sz="3100" kern="1200" dirty="0"/>
        </a:p>
      </dsp:txBody>
      <dsp:txXfrm rot="-5400000">
        <a:off x="514188" y="684649"/>
        <a:ext cx="5909247" cy="430845"/>
      </dsp:txXfrm>
    </dsp:sp>
    <dsp:sp modelId="{6A9A07C2-A140-4249-A85E-47C795A6263D}">
      <dsp:nvSpPr>
        <dsp:cNvPr id="0" name=""/>
        <dsp:cNvSpPr/>
      </dsp:nvSpPr>
      <dsp:spPr>
        <a:xfrm rot="5400000">
          <a:off x="-110183" y="1432710"/>
          <a:ext cx="734555" cy="5141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3</a:t>
          </a:r>
        </a:p>
      </dsp:txBody>
      <dsp:txXfrm rot="-5400000">
        <a:off x="1" y="1579620"/>
        <a:ext cx="514188" cy="220367"/>
      </dsp:txXfrm>
    </dsp:sp>
    <dsp:sp modelId="{6AF5B380-D4B4-40A9-AAFB-FA868FD721FD}">
      <dsp:nvSpPr>
        <dsp:cNvPr id="0" name=""/>
        <dsp:cNvSpPr/>
      </dsp:nvSpPr>
      <dsp:spPr>
        <a:xfrm rot="5400000">
          <a:off x="3241735" y="-1405019"/>
          <a:ext cx="477461" cy="593255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ctr" defTabSz="1377950">
            <a:lnSpc>
              <a:spcPct val="90000"/>
            </a:lnSpc>
            <a:spcBef>
              <a:spcPct val="0"/>
            </a:spcBef>
            <a:spcAft>
              <a:spcPct val="15000"/>
            </a:spcAft>
            <a:buChar char="•"/>
          </a:pPr>
          <a:r>
            <a:rPr lang="fr-FR" sz="3100" b="1" kern="1200" dirty="0"/>
            <a:t>Insolation</a:t>
          </a:r>
          <a:r>
            <a:rPr lang="fr-FR" sz="3100" kern="1200" dirty="0"/>
            <a:t> </a:t>
          </a:r>
        </a:p>
      </dsp:txBody>
      <dsp:txXfrm rot="-5400000">
        <a:off x="514188" y="1345836"/>
        <a:ext cx="5909247" cy="430845"/>
      </dsp:txXfrm>
    </dsp:sp>
    <dsp:sp modelId="{DA6CE75D-D6B9-491D-839C-4C088DE7F449}">
      <dsp:nvSpPr>
        <dsp:cNvPr id="0" name=""/>
        <dsp:cNvSpPr/>
      </dsp:nvSpPr>
      <dsp:spPr>
        <a:xfrm rot="5400000">
          <a:off x="-110183" y="2093898"/>
          <a:ext cx="734555" cy="5141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4</a:t>
          </a:r>
        </a:p>
      </dsp:txBody>
      <dsp:txXfrm rot="-5400000">
        <a:off x="1" y="2240808"/>
        <a:ext cx="514188" cy="220367"/>
      </dsp:txXfrm>
    </dsp:sp>
    <dsp:sp modelId="{D74EA0BB-783C-4786-89D4-9F723FD0D286}">
      <dsp:nvSpPr>
        <dsp:cNvPr id="0" name=""/>
        <dsp:cNvSpPr/>
      </dsp:nvSpPr>
      <dsp:spPr>
        <a:xfrm rot="5400000">
          <a:off x="3241735" y="-743831"/>
          <a:ext cx="477461" cy="593255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ctr" defTabSz="1377950">
            <a:lnSpc>
              <a:spcPct val="90000"/>
            </a:lnSpc>
            <a:spcBef>
              <a:spcPct val="0"/>
            </a:spcBef>
            <a:spcAft>
              <a:spcPct val="15000"/>
            </a:spcAft>
            <a:buChar char="•"/>
          </a:pPr>
          <a:r>
            <a:rPr lang="fr-FR" sz="3100" b="1" kern="1200" dirty="0"/>
            <a:t>Révélation </a:t>
          </a:r>
          <a:endParaRPr lang="fr-FR" sz="3100" kern="1200" dirty="0"/>
        </a:p>
      </dsp:txBody>
      <dsp:txXfrm rot="-5400000">
        <a:off x="514188" y="2007024"/>
        <a:ext cx="5909247" cy="430845"/>
      </dsp:txXfrm>
    </dsp:sp>
    <dsp:sp modelId="{2015DE0D-CB64-4A27-B778-6009BC6439EC}">
      <dsp:nvSpPr>
        <dsp:cNvPr id="0" name=""/>
        <dsp:cNvSpPr/>
      </dsp:nvSpPr>
      <dsp:spPr>
        <a:xfrm rot="5400000">
          <a:off x="-110183" y="2755085"/>
          <a:ext cx="734555" cy="5141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5</a:t>
          </a:r>
        </a:p>
      </dsp:txBody>
      <dsp:txXfrm rot="-5400000">
        <a:off x="1" y="2901995"/>
        <a:ext cx="514188" cy="220367"/>
      </dsp:txXfrm>
    </dsp:sp>
    <dsp:sp modelId="{EA0E8EC5-65E6-4122-AC8C-FA153E9155C2}">
      <dsp:nvSpPr>
        <dsp:cNvPr id="0" name=""/>
        <dsp:cNvSpPr/>
      </dsp:nvSpPr>
      <dsp:spPr>
        <a:xfrm rot="5400000">
          <a:off x="3241735" y="-82644"/>
          <a:ext cx="477461" cy="593255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ctr" defTabSz="1377950">
            <a:lnSpc>
              <a:spcPct val="90000"/>
            </a:lnSpc>
            <a:spcBef>
              <a:spcPct val="0"/>
            </a:spcBef>
            <a:spcAft>
              <a:spcPct val="15000"/>
            </a:spcAft>
            <a:buChar char="•"/>
          </a:pPr>
          <a:r>
            <a:rPr lang="fr-FR" sz="3100" b="1" kern="1200" dirty="0"/>
            <a:t>Rinçage </a:t>
          </a:r>
          <a:r>
            <a:rPr lang="fr-FR" sz="3100" kern="1200" dirty="0"/>
            <a:t> </a:t>
          </a:r>
        </a:p>
      </dsp:txBody>
      <dsp:txXfrm rot="-5400000">
        <a:off x="514188" y="2668211"/>
        <a:ext cx="5909247" cy="430845"/>
      </dsp:txXfrm>
    </dsp:sp>
    <dsp:sp modelId="{30BE2A02-C85B-4147-A65F-910C4AA3E017}">
      <dsp:nvSpPr>
        <dsp:cNvPr id="0" name=""/>
        <dsp:cNvSpPr/>
      </dsp:nvSpPr>
      <dsp:spPr>
        <a:xfrm rot="5400000">
          <a:off x="-110183" y="3416273"/>
          <a:ext cx="734555" cy="5141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6</a:t>
          </a:r>
        </a:p>
      </dsp:txBody>
      <dsp:txXfrm rot="-5400000">
        <a:off x="1" y="3563183"/>
        <a:ext cx="514188" cy="220367"/>
      </dsp:txXfrm>
    </dsp:sp>
    <dsp:sp modelId="{7F00F790-135F-4DB6-93AE-34FF91EE12E6}">
      <dsp:nvSpPr>
        <dsp:cNvPr id="0" name=""/>
        <dsp:cNvSpPr/>
      </dsp:nvSpPr>
      <dsp:spPr>
        <a:xfrm rot="5400000">
          <a:off x="3241735" y="578542"/>
          <a:ext cx="477461" cy="593255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ctr" defTabSz="1377950">
            <a:lnSpc>
              <a:spcPct val="90000"/>
            </a:lnSpc>
            <a:spcBef>
              <a:spcPct val="0"/>
            </a:spcBef>
            <a:spcAft>
              <a:spcPct val="15000"/>
            </a:spcAft>
            <a:buChar char="•"/>
          </a:pPr>
          <a:r>
            <a:rPr lang="fr-FR" sz="3100" b="1" kern="1200" dirty="0"/>
            <a:t>Gravure </a:t>
          </a:r>
          <a:r>
            <a:rPr lang="fr-FR" sz="3100" kern="1200" dirty="0"/>
            <a:t> </a:t>
          </a:r>
        </a:p>
      </dsp:txBody>
      <dsp:txXfrm rot="-5400000">
        <a:off x="514188" y="3329397"/>
        <a:ext cx="5909247" cy="430845"/>
      </dsp:txXfrm>
    </dsp:sp>
    <dsp:sp modelId="{5464BA9D-2F11-4AD2-AF10-B4EEF812C2AF}">
      <dsp:nvSpPr>
        <dsp:cNvPr id="0" name=""/>
        <dsp:cNvSpPr/>
      </dsp:nvSpPr>
      <dsp:spPr>
        <a:xfrm rot="5400000">
          <a:off x="-110183" y="4077460"/>
          <a:ext cx="734555" cy="5141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7</a:t>
          </a:r>
        </a:p>
      </dsp:txBody>
      <dsp:txXfrm rot="-5400000">
        <a:off x="1" y="4224370"/>
        <a:ext cx="514188" cy="220367"/>
      </dsp:txXfrm>
    </dsp:sp>
    <dsp:sp modelId="{D4382A5A-B673-4592-A605-3F88CB513FE1}">
      <dsp:nvSpPr>
        <dsp:cNvPr id="0" name=""/>
        <dsp:cNvSpPr/>
      </dsp:nvSpPr>
      <dsp:spPr>
        <a:xfrm rot="5400000">
          <a:off x="3241735" y="1239730"/>
          <a:ext cx="477461" cy="593255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ctr" defTabSz="1377950">
            <a:lnSpc>
              <a:spcPct val="90000"/>
            </a:lnSpc>
            <a:spcBef>
              <a:spcPct val="0"/>
            </a:spcBef>
            <a:spcAft>
              <a:spcPct val="15000"/>
            </a:spcAft>
            <a:buChar char="•"/>
          </a:pPr>
          <a:r>
            <a:rPr lang="fr-FR" sz="3100" b="1" kern="1200" dirty="0"/>
            <a:t>Rinçage </a:t>
          </a:r>
          <a:r>
            <a:rPr lang="fr-FR" sz="3100" kern="1200" dirty="0"/>
            <a:t> </a:t>
          </a:r>
        </a:p>
      </dsp:txBody>
      <dsp:txXfrm rot="-5400000">
        <a:off x="514188" y="3990585"/>
        <a:ext cx="5909247" cy="430845"/>
      </dsp:txXfrm>
    </dsp:sp>
    <dsp:sp modelId="{C7062824-4D11-4793-A1E1-0E2BCDB4A3C4}">
      <dsp:nvSpPr>
        <dsp:cNvPr id="0" name=""/>
        <dsp:cNvSpPr/>
      </dsp:nvSpPr>
      <dsp:spPr>
        <a:xfrm rot="5400000">
          <a:off x="-110183" y="4738647"/>
          <a:ext cx="734555" cy="5141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8</a:t>
          </a:r>
        </a:p>
      </dsp:txBody>
      <dsp:txXfrm rot="-5400000">
        <a:off x="1" y="4885557"/>
        <a:ext cx="514188" cy="220367"/>
      </dsp:txXfrm>
    </dsp:sp>
    <dsp:sp modelId="{0F0BC7BA-8EE9-41E2-8256-6DB70D1F784D}">
      <dsp:nvSpPr>
        <dsp:cNvPr id="0" name=""/>
        <dsp:cNvSpPr/>
      </dsp:nvSpPr>
      <dsp:spPr>
        <a:xfrm rot="5400000">
          <a:off x="3241735" y="1900917"/>
          <a:ext cx="477461" cy="593255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ctr" defTabSz="1377950">
            <a:lnSpc>
              <a:spcPct val="90000"/>
            </a:lnSpc>
            <a:spcBef>
              <a:spcPct val="0"/>
            </a:spcBef>
            <a:spcAft>
              <a:spcPct val="15000"/>
            </a:spcAft>
            <a:buChar char="•"/>
          </a:pPr>
          <a:r>
            <a:rPr lang="fr-FR" sz="3100" b="1" kern="1200" dirty="0"/>
            <a:t>Nettoyage </a:t>
          </a:r>
          <a:r>
            <a:rPr lang="fr-FR" sz="3100" kern="1200" dirty="0"/>
            <a:t> </a:t>
          </a:r>
        </a:p>
      </dsp:txBody>
      <dsp:txXfrm rot="-5400000">
        <a:off x="514188" y="4651772"/>
        <a:ext cx="5909247" cy="4308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11/12/2022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600292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00627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02161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2613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82929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38356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5363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51349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923363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145464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89154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61011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2950907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303339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9380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230520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688097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348833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64736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1993644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1003439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4973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20130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3475955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373739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1099852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58705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3724069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2023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85701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81907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15713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27459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22600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919517160"/>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extLst>
      <p:ext uri="{BB962C8B-B14F-4D97-AF65-F5344CB8AC3E}">
        <p14:creationId xmlns:p14="http://schemas.microsoft.com/office/powerpoint/2010/main" val="4125930523"/>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2B9F135-B07D-40E4-8CCE-8C98C7A2F7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4063" y="0"/>
            <a:ext cx="1182727" cy="1377815"/>
          </a:xfrm>
          <a:prstGeom prst="rect">
            <a:avLst/>
          </a:prstGeom>
        </p:spPr>
      </p:pic>
      <p:pic>
        <p:nvPicPr>
          <p:cNvPr id="5" name="Image 4">
            <a:extLst>
              <a:ext uri="{FF2B5EF4-FFF2-40B4-BE49-F238E27FC236}">
                <a16:creationId xmlns:a16="http://schemas.microsoft.com/office/drawing/2014/main" id="{1F23A2CA-D63B-4BE4-B92E-B890B995DD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65210" y="0"/>
            <a:ext cx="1182727" cy="1377815"/>
          </a:xfrm>
          <a:prstGeom prst="rect">
            <a:avLst/>
          </a:prstGeom>
        </p:spPr>
      </p:pic>
      <p:sp>
        <p:nvSpPr>
          <p:cNvPr id="6" name="Espace réservé du contenu 2">
            <a:extLst>
              <a:ext uri="{FF2B5EF4-FFF2-40B4-BE49-F238E27FC236}">
                <a16:creationId xmlns:a16="http://schemas.microsoft.com/office/drawing/2014/main" id="{4028DB48-0804-4E8D-933E-AF49A272B3D6}"/>
              </a:ext>
            </a:extLst>
          </p:cNvPr>
          <p:cNvSpPr>
            <a:spLocks noGrp="1"/>
          </p:cNvSpPr>
          <p:nvPr>
            <p:ph idx="1"/>
          </p:nvPr>
        </p:nvSpPr>
        <p:spPr>
          <a:xfrm>
            <a:off x="3281561" y="0"/>
            <a:ext cx="5628878" cy="3508130"/>
          </a:xfrm>
        </p:spPr>
        <p:txBody>
          <a:bodyPr>
            <a:normAutofit fontScale="32500" lnSpcReduction="20000"/>
          </a:bodyPr>
          <a:lstStyle/>
          <a:p>
            <a:pPr indent="0" algn="ctr">
              <a:buNone/>
            </a:pPr>
            <a:r>
              <a:rPr lang="ar-DZ" sz="3600" dirty="0"/>
              <a:t> </a:t>
            </a:r>
            <a:r>
              <a:rPr lang="ar-DZ" sz="3600" b="1" dirty="0"/>
              <a:t>الجمهـورية الجــزائـرية الديمـقـراطـيـة الـشـعـبـية</a:t>
            </a:r>
            <a:endParaRPr lang="fr-FR" sz="3600" b="1" dirty="0"/>
          </a:p>
          <a:p>
            <a:pPr indent="0" algn="ctr">
              <a:buNone/>
            </a:pPr>
            <a:r>
              <a:rPr lang="fr-FR" sz="3200" b="1" dirty="0"/>
              <a:t>REPUBLIQUE ALGERIENNE DEMOCRATIQUE ET POPULAIRE</a:t>
            </a:r>
          </a:p>
          <a:p>
            <a:pPr indent="0" algn="ctr">
              <a:buNone/>
            </a:pPr>
            <a:r>
              <a:rPr lang="ar-DZ" sz="3200" b="1" dirty="0"/>
              <a:t>وزارة التـعـليـم العـالي والبـحث العـلـمـي</a:t>
            </a:r>
            <a:endParaRPr lang="fr-FR" sz="3200" b="1" dirty="0"/>
          </a:p>
          <a:p>
            <a:pPr indent="0" algn="ctr">
              <a:buNone/>
            </a:pPr>
            <a:r>
              <a:rPr lang="fr-FR" sz="3200" b="1" dirty="0"/>
              <a:t>Ministère de l’Enseignement Supérieur et de la Recherche Scientifique</a:t>
            </a:r>
          </a:p>
          <a:p>
            <a:pPr indent="0" algn="ctr">
              <a:buNone/>
            </a:pPr>
            <a:r>
              <a:rPr lang="ar-DZ" sz="3200" b="1" dirty="0"/>
              <a:t>جــامعة أبي بـكـر </a:t>
            </a:r>
            <a:r>
              <a:rPr lang="ar-DZ" sz="3200" b="1" dirty="0" err="1"/>
              <a:t>بـلـقـايــد</a:t>
            </a:r>
            <a:r>
              <a:rPr lang="ar-DZ" sz="3200" b="1" dirty="0"/>
              <a:t>– تـلمسان</a:t>
            </a:r>
            <a:endParaRPr lang="fr-FR" sz="3200" b="1" dirty="0"/>
          </a:p>
          <a:p>
            <a:pPr indent="0" algn="ctr">
              <a:buNone/>
            </a:pPr>
            <a:r>
              <a:rPr lang="fr-FR" sz="3200" b="1" dirty="0"/>
              <a:t>Université </a:t>
            </a:r>
            <a:r>
              <a:rPr lang="fr-FR" sz="3200" b="1" dirty="0" err="1"/>
              <a:t>Aboubakr</a:t>
            </a:r>
            <a:r>
              <a:rPr lang="fr-FR" sz="3200" b="1" dirty="0"/>
              <a:t> </a:t>
            </a:r>
            <a:r>
              <a:rPr lang="fr-FR" sz="3200" b="1" dirty="0" err="1"/>
              <a:t>Belkaïd</a:t>
            </a:r>
            <a:r>
              <a:rPr lang="fr-FR" sz="3200" b="1" dirty="0"/>
              <a:t>-Tlemcen</a:t>
            </a:r>
          </a:p>
          <a:p>
            <a:pPr indent="0" algn="ctr">
              <a:buNone/>
            </a:pPr>
            <a:r>
              <a:rPr lang="ar-DZ" sz="3200" b="1" dirty="0" err="1"/>
              <a:t>ﮐﻠﯿﺔ</a:t>
            </a:r>
            <a:r>
              <a:rPr lang="ar-DZ" sz="3200" b="1" dirty="0"/>
              <a:t> </a:t>
            </a:r>
            <a:r>
              <a:rPr lang="ar-DZ" sz="3200" b="1" dirty="0" err="1"/>
              <a:t>ﺍﻠﺗﮐﻧﻠﻭﺠﯾﺎ</a:t>
            </a:r>
            <a:endParaRPr lang="ar-DZ" sz="3200" b="1" dirty="0"/>
          </a:p>
          <a:p>
            <a:pPr indent="0" algn="ctr">
              <a:buNone/>
            </a:pPr>
            <a:r>
              <a:rPr lang="fr-FR" sz="3200" i="1" dirty="0">
                <a:effectLst>
                  <a:outerShdw blurRad="38100" dist="38100" dir="2700000" algn="tl">
                    <a:srgbClr val="000000">
                      <a:alpha val="43137"/>
                    </a:srgbClr>
                  </a:outerShdw>
                </a:effectLst>
              </a:rPr>
              <a:t>Faculté de Technologie</a:t>
            </a:r>
          </a:p>
          <a:p>
            <a:pPr indent="0" algn="ctr">
              <a:buNone/>
            </a:pPr>
            <a:r>
              <a:rPr lang="fr-FR" sz="3200" dirty="0">
                <a:effectLst>
                  <a:outerShdw blurRad="38100" dist="38100" dir="2700000" algn="tl">
                    <a:srgbClr val="000000">
                      <a:alpha val="43137"/>
                    </a:srgbClr>
                  </a:outerShdw>
                </a:effectLst>
              </a:rPr>
              <a:t>Département de Génie Electrique et Electronique (GEE)</a:t>
            </a:r>
          </a:p>
          <a:p>
            <a:pPr indent="0" algn="ctr">
              <a:buNone/>
            </a:pPr>
            <a:r>
              <a:rPr lang="fr-FR" sz="3200" b="1" dirty="0">
                <a:effectLst>
                  <a:outerShdw blurRad="38100" dist="38100" dir="2700000" algn="tl">
                    <a:srgbClr val="000000">
                      <a:alpha val="43137"/>
                    </a:srgbClr>
                  </a:outerShdw>
                </a:effectLst>
              </a:rPr>
              <a:t>Filière :</a:t>
            </a:r>
            <a:r>
              <a:rPr lang="fr-FR" sz="3200" dirty="0"/>
              <a:t> ELECTRONIQUE</a:t>
            </a:r>
          </a:p>
          <a:p>
            <a:pPr indent="0" algn="ctr">
              <a:buNone/>
            </a:pPr>
            <a:r>
              <a:rPr lang="fr-FR" sz="3200" b="1" dirty="0">
                <a:effectLst>
                  <a:outerShdw blurRad="38100" dist="38100" dir="2700000" algn="tl">
                    <a:srgbClr val="000000">
                      <a:alpha val="43137"/>
                    </a:srgbClr>
                  </a:outerShdw>
                </a:effectLst>
              </a:rPr>
              <a:t>LICENCE :</a:t>
            </a:r>
            <a:r>
              <a:rPr lang="fr-FR" sz="3200" dirty="0"/>
              <a:t> ELECTRONIQUE</a:t>
            </a:r>
          </a:p>
          <a:p>
            <a:pPr indent="0" algn="ctr">
              <a:buNone/>
            </a:pPr>
            <a:r>
              <a:rPr lang="fr-FR" sz="3200" b="1" dirty="0">
                <a:effectLst>
                  <a:outerShdw blurRad="38100" dist="38100" dir="2700000" algn="tl">
                    <a:srgbClr val="000000">
                      <a:alpha val="43137"/>
                    </a:srgbClr>
                  </a:outerShdw>
                </a:effectLst>
              </a:rPr>
              <a:t>Matière NS641 : </a:t>
            </a:r>
            <a:r>
              <a:rPr lang="fr-FR" sz="3200" i="1" dirty="0"/>
              <a:t>PROJET DE FIN DE CYCLE</a:t>
            </a:r>
          </a:p>
        </p:txBody>
      </p:sp>
      <p:graphicFrame>
        <p:nvGraphicFramePr>
          <p:cNvPr id="12" name="Diagramme 11">
            <a:extLst>
              <a:ext uri="{FF2B5EF4-FFF2-40B4-BE49-F238E27FC236}">
                <a16:creationId xmlns:a16="http://schemas.microsoft.com/office/drawing/2014/main" id="{DB79E6DC-5D4B-465B-8A34-282A6ECC8B76}"/>
              </a:ext>
            </a:extLst>
          </p:cNvPr>
          <p:cNvGraphicFramePr/>
          <p:nvPr>
            <p:extLst>
              <p:ext uri="{D42A27DB-BD31-4B8C-83A1-F6EECF244321}">
                <p14:modId xmlns:p14="http://schemas.microsoft.com/office/powerpoint/2010/main" val="1651155368"/>
              </p:ext>
            </p:extLst>
          </p:nvPr>
        </p:nvGraphicFramePr>
        <p:xfrm>
          <a:off x="4684187" y="3831233"/>
          <a:ext cx="2823627" cy="461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ZoneTexte 16">
            <a:extLst>
              <a:ext uri="{FF2B5EF4-FFF2-40B4-BE49-F238E27FC236}">
                <a16:creationId xmlns:a16="http://schemas.microsoft.com/office/drawing/2014/main" id="{57B9337C-DC7A-4805-A257-C96DEB2556BC}"/>
              </a:ext>
            </a:extLst>
          </p:cNvPr>
          <p:cNvSpPr txBox="1"/>
          <p:nvPr/>
        </p:nvSpPr>
        <p:spPr>
          <a:xfrm>
            <a:off x="5243146" y="3429000"/>
            <a:ext cx="170570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Times New Roman" panose="02020603050405020304" pitchFamily="18" charset="0"/>
                <a:cs typeface="Arial" panose="020B0604020202020204" pitchFamily="34" charset="0"/>
              </a:rPr>
              <a:t>Intitulé du Sujet </a:t>
            </a:r>
            <a:endParaRPr kumimoji="0" lang="fr-FR"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w Cen MT" panose="020B0602020104020603"/>
              <a:ea typeface="+mn-ea"/>
              <a:cs typeface="+mn-cs"/>
            </a:endParaRPr>
          </a:p>
        </p:txBody>
      </p:sp>
      <p:sp>
        <p:nvSpPr>
          <p:cNvPr id="18" name="Espace réservé du contenu 2">
            <a:extLst>
              <a:ext uri="{FF2B5EF4-FFF2-40B4-BE49-F238E27FC236}">
                <a16:creationId xmlns:a16="http://schemas.microsoft.com/office/drawing/2014/main" id="{D57ACB23-E235-46AA-8069-1C1F3244D07E}"/>
              </a:ext>
            </a:extLst>
          </p:cNvPr>
          <p:cNvSpPr txBox="1">
            <a:spLocks/>
          </p:cNvSpPr>
          <p:nvPr/>
        </p:nvSpPr>
        <p:spPr>
          <a:xfrm>
            <a:off x="1435426" y="4618173"/>
            <a:ext cx="3576189" cy="18441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fr-FR"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w Cen MT" panose="020B0602020104020603"/>
                <a:ea typeface="+mn-ea"/>
                <a:cs typeface="+mn-cs"/>
              </a:rPr>
              <a:t>Présenté par :</a:t>
            </a:r>
          </a:p>
          <a:p>
            <a:pPr marL="571500" indent="-342900">
              <a:defRPr/>
            </a:pPr>
            <a:r>
              <a:rPr kumimoji="0" lang="fr-FR" sz="2000" b="0" i="0" u="none" strike="noStrike" kern="1200" cap="none" spc="0" normalizeH="0" baseline="0" noProof="0" dirty="0">
                <a:ln>
                  <a:noFill/>
                </a:ln>
                <a:solidFill>
                  <a:prstClr val="white"/>
                </a:solidFill>
                <a:effectLst/>
                <a:uLnTx/>
                <a:uFillTx/>
                <a:latin typeface="Tw Cen MT" panose="020B0602020104020603"/>
                <a:ea typeface="+mn-ea"/>
                <a:cs typeface="+mn-cs"/>
              </a:rPr>
              <a:t>KACHOUR Walid Ramzi</a:t>
            </a:r>
            <a:br>
              <a:rPr kumimoji="0" lang="fr-FR" b="0" i="0" u="none" strike="noStrike" kern="1200" cap="none" spc="0" normalizeH="0" baseline="0" noProof="0" dirty="0">
                <a:ln>
                  <a:noFill/>
                </a:ln>
                <a:solidFill>
                  <a:prstClr val="white"/>
                </a:solidFill>
                <a:effectLst/>
                <a:uLnTx/>
                <a:uFillTx/>
                <a:latin typeface="Tw Cen MT" panose="020B0602020104020603"/>
                <a:ea typeface="+mn-ea"/>
                <a:cs typeface="+mn-cs"/>
              </a:rPr>
            </a:br>
            <a:endParaRPr kumimoji="0" lang="fr-FR"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9" name="Espace réservé du contenu 2">
            <a:extLst>
              <a:ext uri="{FF2B5EF4-FFF2-40B4-BE49-F238E27FC236}">
                <a16:creationId xmlns:a16="http://schemas.microsoft.com/office/drawing/2014/main" id="{17DF3827-BC87-44A4-A687-F2239746006E}"/>
              </a:ext>
            </a:extLst>
          </p:cNvPr>
          <p:cNvSpPr txBox="1">
            <a:spLocks/>
          </p:cNvSpPr>
          <p:nvPr/>
        </p:nvSpPr>
        <p:spPr>
          <a:xfrm>
            <a:off x="7250158" y="5959746"/>
            <a:ext cx="3320561" cy="50260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fr-FR"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w Cen MT" panose="020B0602020104020603"/>
                <a:ea typeface="+mn-ea"/>
                <a:cs typeface="+mn-cs"/>
              </a:rPr>
              <a:t>Année Universitaire : 2021 / 2022 </a:t>
            </a:r>
            <a:br>
              <a:rPr kumimoji="0" lang="fr-FR" sz="2400" b="0" i="0" u="none" strike="noStrike" kern="1200" cap="none" spc="0" normalizeH="0" baseline="0" noProof="0" dirty="0">
                <a:ln>
                  <a:noFill/>
                </a:ln>
                <a:solidFill>
                  <a:prstClr val="white"/>
                </a:solidFill>
                <a:effectLst/>
                <a:uLnTx/>
                <a:uFillTx/>
                <a:latin typeface="Tw Cen MT" panose="020B0602020104020603"/>
                <a:ea typeface="+mn-ea"/>
                <a:cs typeface="+mn-cs"/>
              </a:rPr>
            </a:br>
            <a:endParaRPr kumimoji="0" lang="fr-FR" sz="24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06184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5C77F2B-4F42-4FF8-B48F-FF4D1B2D33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848" y="707488"/>
            <a:ext cx="3750286" cy="46517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a:extLst>
              <a:ext uri="{FF2B5EF4-FFF2-40B4-BE49-F238E27FC236}">
                <a16:creationId xmlns:a16="http://schemas.microsoft.com/office/drawing/2014/main" id="{AA162423-AD4A-4055-8FE3-D3BFCD2FA4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6849" y="2718736"/>
            <a:ext cx="4987303" cy="2640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0254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4CBEDA9-1365-4456-BE1C-4E7410A01415}"/>
              </a:ext>
            </a:extLst>
          </p:cNvPr>
          <p:cNvSpPr txBox="1">
            <a:spLocks/>
          </p:cNvSpPr>
          <p:nvPr/>
        </p:nvSpPr>
        <p:spPr>
          <a:xfrm>
            <a:off x="1334840" y="1296536"/>
            <a:ext cx="3835035" cy="65240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rgbClr val="FF0000"/>
                </a:solidFill>
              </a:rPr>
              <a:t>Mode ‘Monostable’ :</a:t>
            </a:r>
          </a:p>
        </p:txBody>
      </p:sp>
      <p:sp>
        <p:nvSpPr>
          <p:cNvPr id="4" name="Espace réservé du contenu 2">
            <a:extLst>
              <a:ext uri="{FF2B5EF4-FFF2-40B4-BE49-F238E27FC236}">
                <a16:creationId xmlns:a16="http://schemas.microsoft.com/office/drawing/2014/main" id="{6F289F98-DC00-4244-A10A-D73A86281435}"/>
              </a:ext>
            </a:extLst>
          </p:cNvPr>
          <p:cNvSpPr txBox="1">
            <a:spLocks/>
          </p:cNvSpPr>
          <p:nvPr/>
        </p:nvSpPr>
        <p:spPr>
          <a:xfrm>
            <a:off x="1334840" y="2101756"/>
            <a:ext cx="9905999" cy="2402006"/>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fr-FR" dirty="0"/>
              <a:t>Le pin ‘6’ est reliée avec le pin ‘7’. Il contient 3 composants : une résistance, un condensateur en série et un bouton poussoir pour changer l’état de la sortie 1 ou 0 au pin ‘3’. Elle génère un signal rectangulaire qui n’est pas de la même période T.</a:t>
            </a:r>
          </a:p>
        </p:txBody>
      </p:sp>
    </p:spTree>
    <p:extLst>
      <p:ext uri="{BB962C8B-B14F-4D97-AF65-F5344CB8AC3E}">
        <p14:creationId xmlns:p14="http://schemas.microsoft.com/office/powerpoint/2010/main" val="483851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77C27E0-067F-4669-8CAA-E1615D6333F5}"/>
              </a:ext>
            </a:extLst>
          </p:cNvPr>
          <p:cNvPicPr>
            <a:picLocks noChangeAspect="1"/>
          </p:cNvPicPr>
          <p:nvPr/>
        </p:nvPicPr>
        <p:blipFill>
          <a:blip r:embed="rId2"/>
          <a:stretch>
            <a:fillRect/>
          </a:stretch>
        </p:blipFill>
        <p:spPr>
          <a:xfrm>
            <a:off x="886726" y="1194999"/>
            <a:ext cx="5819775" cy="4343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3">
            <a:extLst>
              <a:ext uri="{FF2B5EF4-FFF2-40B4-BE49-F238E27FC236}">
                <a16:creationId xmlns:a16="http://schemas.microsoft.com/office/drawing/2014/main" id="{B7D1CBC8-5353-48F4-A7AC-E538204C23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06053" y="3429000"/>
            <a:ext cx="3962743" cy="21093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827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57695-248D-725D-D442-5DA5557F4199}"/>
              </a:ext>
            </a:extLst>
          </p:cNvPr>
          <p:cNvSpPr>
            <a:spLocks noGrp="1"/>
          </p:cNvSpPr>
          <p:nvPr>
            <p:ph type="title"/>
          </p:nvPr>
        </p:nvSpPr>
        <p:spPr>
          <a:xfrm>
            <a:off x="1141413" y="2306472"/>
            <a:ext cx="9905998" cy="3370998"/>
          </a:xfrm>
        </p:spPr>
        <p:txBody>
          <a:bodyPr>
            <a:normAutofit fontScale="90000"/>
          </a:bodyPr>
          <a:lstStyle/>
          <a:p>
            <a:pPr marL="457200" indent="-457200">
              <a:lnSpc>
                <a:spcPct val="150000"/>
              </a:lnSpc>
              <a:buFont typeface="Arial" panose="020B0604020202020204" pitchFamily="34" charset="0"/>
              <a:buChar char="•"/>
            </a:pPr>
            <a:r>
              <a:rPr lang="fr-FR" sz="2700" cap="none" dirty="0">
                <a:effectLst/>
                <a:ea typeface="Calibri" panose="020F0502020204030204" pitchFamily="34" charset="0"/>
                <a:cs typeface="Arial" panose="020B0604020202020204" pitchFamily="34" charset="0"/>
              </a:rPr>
              <a:t>Ce mode de fonctionnement est très simple. Le terme bistable signifie que le ‘</a:t>
            </a:r>
            <a:r>
              <a:rPr lang="fr-FR" sz="2700" cap="none" dirty="0" err="1">
                <a:effectLst/>
                <a:ea typeface="Calibri" panose="020F0502020204030204" pitchFamily="34" charset="0"/>
                <a:cs typeface="Arial" panose="020B0604020202020204" pitchFamily="34" charset="0"/>
              </a:rPr>
              <a:t>timer</a:t>
            </a:r>
            <a:r>
              <a:rPr lang="fr-FR" sz="2700" cap="none" dirty="0">
                <a:effectLst/>
                <a:ea typeface="Calibri" panose="020F0502020204030204" pitchFamily="34" charset="0"/>
                <a:cs typeface="Arial" panose="020B0604020202020204" pitchFamily="34" charset="0"/>
              </a:rPr>
              <a:t>’ possède deux états stables, 0 et 1. Le passage d’un état à un autre ne peut s’opérer qu’à l’aide d’une action extérieure comme l’actionnement d’un bouton. La bascule est un exemple de composant électronique bistable.</a:t>
            </a:r>
            <a:br>
              <a:rPr lang="fr-FR" sz="1800" dirty="0">
                <a:effectLst/>
                <a:latin typeface="Times New Roman" panose="02020603050405020304" pitchFamily="18" charset="0"/>
                <a:ea typeface="Calibri" panose="020F0502020204030204" pitchFamily="34" charset="0"/>
                <a:cs typeface="Arial" panose="020B0604020202020204" pitchFamily="34" charset="0"/>
              </a:rPr>
            </a:br>
            <a:br>
              <a:rPr lang="fr-FR" sz="1800" dirty="0">
                <a:effectLst/>
                <a:latin typeface="Times New Roman" panose="02020603050405020304" pitchFamily="18" charset="0"/>
                <a:ea typeface="Calibri" panose="020F0502020204030204" pitchFamily="34" charset="0"/>
                <a:cs typeface="Arial" panose="020B0604020202020204" pitchFamily="34" charset="0"/>
              </a:rPr>
            </a:br>
            <a:endParaRPr lang="fr-FR" dirty="0"/>
          </a:p>
        </p:txBody>
      </p:sp>
      <p:sp>
        <p:nvSpPr>
          <p:cNvPr id="5" name="ZoneTexte 4">
            <a:extLst>
              <a:ext uri="{FF2B5EF4-FFF2-40B4-BE49-F238E27FC236}">
                <a16:creationId xmlns:a16="http://schemas.microsoft.com/office/drawing/2014/main" id="{7EE00633-66D7-06C8-DCB3-5EE0AAB85EE6}"/>
              </a:ext>
            </a:extLst>
          </p:cNvPr>
          <p:cNvSpPr txBox="1"/>
          <p:nvPr/>
        </p:nvSpPr>
        <p:spPr>
          <a:xfrm>
            <a:off x="1303361" y="1293168"/>
            <a:ext cx="6100548" cy="1231106"/>
          </a:xfrm>
          <a:prstGeom prst="rect">
            <a:avLst/>
          </a:prstGeom>
          <a:noFill/>
        </p:spPr>
        <p:txBody>
          <a:bodyPr wrap="square">
            <a:spAutoFit/>
          </a:bodyPr>
          <a:lstStyle/>
          <a:p>
            <a:endParaRPr lang="fr-FR" sz="2800" kern="1200" dirty="0">
              <a:solidFill>
                <a:srgbClr val="FF0000"/>
              </a:solidFill>
              <a:effectLst/>
              <a:latin typeface="+mj-lt"/>
              <a:ea typeface="+mn-ea"/>
              <a:cs typeface="+mn-cs"/>
            </a:endParaRPr>
          </a:p>
          <a:p>
            <a:r>
              <a:rPr lang="fr-FR" sz="2800" kern="1200" dirty="0">
                <a:solidFill>
                  <a:srgbClr val="FF0000"/>
                </a:solidFill>
                <a:effectLst/>
                <a:latin typeface="+mj-lt"/>
                <a:ea typeface="+mn-ea"/>
                <a:cs typeface="+mn-cs"/>
              </a:rPr>
              <a:t>Mode ‘Bistable’ :</a:t>
            </a:r>
            <a:endParaRPr lang="fr-FR" sz="2800" dirty="0">
              <a:effectLst/>
              <a:latin typeface="+mj-lt"/>
            </a:endParaRPr>
          </a:p>
          <a:p>
            <a:endParaRPr lang="fr-FR" dirty="0"/>
          </a:p>
        </p:txBody>
      </p:sp>
    </p:spTree>
    <p:extLst>
      <p:ext uri="{BB962C8B-B14F-4D97-AF65-F5344CB8AC3E}">
        <p14:creationId xmlns:p14="http://schemas.microsoft.com/office/powerpoint/2010/main" val="852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4CBEDA9-1365-4456-BE1C-4E7410A01415}"/>
              </a:ext>
            </a:extLst>
          </p:cNvPr>
          <p:cNvSpPr txBox="1">
            <a:spLocks/>
          </p:cNvSpPr>
          <p:nvPr/>
        </p:nvSpPr>
        <p:spPr>
          <a:xfrm>
            <a:off x="1334840" y="1135382"/>
            <a:ext cx="3835035" cy="57577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endParaRPr lang="fr-FR" sz="2800" dirty="0">
              <a:solidFill>
                <a:srgbClr val="FF0000"/>
              </a:solidFill>
            </a:endParaRPr>
          </a:p>
        </p:txBody>
      </p:sp>
      <p:sp>
        <p:nvSpPr>
          <p:cNvPr id="4" name="Espace réservé du contenu 2">
            <a:extLst>
              <a:ext uri="{FF2B5EF4-FFF2-40B4-BE49-F238E27FC236}">
                <a16:creationId xmlns:a16="http://schemas.microsoft.com/office/drawing/2014/main" id="{6F289F98-DC00-4244-A10A-D73A86281435}"/>
              </a:ext>
            </a:extLst>
          </p:cNvPr>
          <p:cNvSpPr txBox="1">
            <a:spLocks/>
          </p:cNvSpPr>
          <p:nvPr/>
        </p:nvSpPr>
        <p:spPr>
          <a:xfrm>
            <a:off x="1334840" y="1948940"/>
            <a:ext cx="9905999" cy="1975379"/>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indent="0">
              <a:lnSpc>
                <a:spcPct val="115000"/>
              </a:lnSpc>
              <a:spcAft>
                <a:spcPts val="600"/>
              </a:spcAft>
              <a:buNone/>
            </a:pPr>
            <a:endParaRPr lang="fr-FR"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2" name="Image 1">
            <a:extLst>
              <a:ext uri="{FF2B5EF4-FFF2-40B4-BE49-F238E27FC236}">
                <a16:creationId xmlns:a16="http://schemas.microsoft.com/office/drawing/2014/main" id="{9BB389E1-41B4-4FAD-B73C-8EAE096E4B5F}"/>
              </a:ext>
            </a:extLst>
          </p:cNvPr>
          <p:cNvPicPr>
            <a:picLocks noChangeAspect="1"/>
          </p:cNvPicPr>
          <p:nvPr/>
        </p:nvPicPr>
        <p:blipFill>
          <a:blip r:embed="rId2"/>
          <a:stretch>
            <a:fillRect/>
          </a:stretch>
        </p:blipFill>
        <p:spPr>
          <a:xfrm>
            <a:off x="1334840" y="1676400"/>
            <a:ext cx="4286250" cy="3505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a:extLst>
              <a:ext uri="{FF2B5EF4-FFF2-40B4-BE49-F238E27FC236}">
                <a16:creationId xmlns:a16="http://schemas.microsoft.com/office/drawing/2014/main" id="{D600070F-4D1B-4E17-9909-2C91E1DD14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8199" y="3272710"/>
            <a:ext cx="5165531" cy="2560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194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C8474E-61F0-C251-269B-1754C7216F47}"/>
              </a:ext>
            </a:extLst>
          </p:cNvPr>
          <p:cNvSpPr>
            <a:spLocks noGrp="1"/>
          </p:cNvSpPr>
          <p:nvPr>
            <p:ph type="title"/>
          </p:nvPr>
        </p:nvSpPr>
        <p:spPr/>
        <p:txBody>
          <a:bodyPr/>
          <a:lstStyle/>
          <a:p>
            <a:r>
              <a:rPr lang="fr-FR" dirty="0">
                <a:solidFill>
                  <a:srgbClr val="FFC000"/>
                </a:solidFill>
              </a:rPr>
              <a:t>Le relais :</a:t>
            </a:r>
            <a:endParaRPr lang="fr-FR" dirty="0"/>
          </a:p>
        </p:txBody>
      </p:sp>
      <p:sp>
        <p:nvSpPr>
          <p:cNvPr id="8" name="ZoneTexte 7">
            <a:extLst>
              <a:ext uri="{FF2B5EF4-FFF2-40B4-BE49-F238E27FC236}">
                <a16:creationId xmlns:a16="http://schemas.microsoft.com/office/drawing/2014/main" id="{3E64F380-EA63-2D37-1E5A-7198BF99290B}"/>
              </a:ext>
            </a:extLst>
          </p:cNvPr>
          <p:cNvSpPr txBox="1"/>
          <p:nvPr/>
        </p:nvSpPr>
        <p:spPr>
          <a:xfrm>
            <a:off x="1141413" y="2097088"/>
            <a:ext cx="9905998" cy="3416320"/>
          </a:xfrm>
          <a:prstGeom prst="rect">
            <a:avLst/>
          </a:prstGeom>
          <a:noFill/>
        </p:spPr>
        <p:txBody>
          <a:bodyPr wrap="square">
            <a:spAutoFit/>
          </a:bodyPr>
          <a:lstStyle/>
          <a:p>
            <a:pPr marL="342900" indent="-342900">
              <a:buFont typeface="Arial" panose="020B0604020202020204" pitchFamily="34" charset="0"/>
              <a:buChar char="•"/>
            </a:pPr>
            <a:r>
              <a:rPr lang="fr-FR" sz="2400" dirty="0"/>
              <a:t>Un relais électromécanique est un compassant électrique permettant de distribuer la puissance à partir d'un ordre émis par la partie commande. Ainsi, un relais permet l'ouverture et la fermeture d'un circuit électrique de puissance à partir d'une information logique. Les deux circuits, puissance et information, sont complètement isolés (isolation galvanique) et peuvent avoir des caractéristiques d'alimentation électrique différentes.</a:t>
            </a:r>
          </a:p>
          <a:p>
            <a:endParaRPr lang="fr-FR" sz="2400" dirty="0"/>
          </a:p>
          <a:p>
            <a:endParaRPr lang="fr-FR" sz="2400" dirty="0"/>
          </a:p>
          <a:p>
            <a:endParaRPr lang="fr-FR" sz="2400" dirty="0"/>
          </a:p>
        </p:txBody>
      </p:sp>
    </p:spTree>
    <p:extLst>
      <p:ext uri="{BB962C8B-B14F-4D97-AF65-F5344CB8AC3E}">
        <p14:creationId xmlns:p14="http://schemas.microsoft.com/office/powerpoint/2010/main" val="3003005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F43E94E-A646-9DEF-C605-19C3AC4EAC46}"/>
              </a:ext>
            </a:extLst>
          </p:cNvPr>
          <p:cNvPicPr>
            <a:picLocks noChangeAspect="1"/>
          </p:cNvPicPr>
          <p:nvPr/>
        </p:nvPicPr>
        <p:blipFill>
          <a:blip r:embed="rId2"/>
          <a:stretch>
            <a:fillRect/>
          </a:stretch>
        </p:blipFill>
        <p:spPr>
          <a:xfrm>
            <a:off x="1207378" y="1609181"/>
            <a:ext cx="4074305" cy="2717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a:extLst>
              <a:ext uri="{FF2B5EF4-FFF2-40B4-BE49-F238E27FC236}">
                <a16:creationId xmlns:a16="http://schemas.microsoft.com/office/drawing/2014/main" id="{96CD78D3-A37A-F442-C498-1E9947FFA5C1}"/>
              </a:ext>
            </a:extLst>
          </p:cNvPr>
          <p:cNvPicPr>
            <a:picLocks noChangeAspect="1"/>
          </p:cNvPicPr>
          <p:nvPr/>
        </p:nvPicPr>
        <p:blipFill>
          <a:blip r:embed="rId3"/>
          <a:stretch>
            <a:fillRect/>
          </a:stretch>
        </p:blipFill>
        <p:spPr>
          <a:xfrm>
            <a:off x="6318912" y="3193577"/>
            <a:ext cx="4367284" cy="2565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3148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50CDFB81-DE35-4FD1-BB80-2BAD4744A00A}"/>
              </a:ext>
            </a:extLst>
          </p:cNvPr>
          <p:cNvSpPr>
            <a:spLocks noGrp="1"/>
          </p:cNvSpPr>
          <p:nvPr>
            <p:ph type="body" idx="1"/>
          </p:nvPr>
        </p:nvSpPr>
        <p:spPr>
          <a:xfrm>
            <a:off x="1066371" y="1311655"/>
            <a:ext cx="3196899" cy="685800"/>
          </a:xfrm>
        </p:spPr>
        <p:txBody>
          <a:bodyPr/>
          <a:lstStyle/>
          <a:p>
            <a:r>
              <a:rPr lang="fr-FR" dirty="0">
                <a:solidFill>
                  <a:srgbClr val="FFC000"/>
                </a:solidFill>
              </a:rPr>
              <a:t>Résistance :</a:t>
            </a:r>
            <a:endParaRPr lang="fr-FR" dirty="0"/>
          </a:p>
        </p:txBody>
      </p:sp>
      <p:pic>
        <p:nvPicPr>
          <p:cNvPr id="11" name="Image 10">
            <a:extLst>
              <a:ext uri="{FF2B5EF4-FFF2-40B4-BE49-F238E27FC236}">
                <a16:creationId xmlns:a16="http://schemas.microsoft.com/office/drawing/2014/main" id="{0DE5B117-D8A7-4B98-A71B-E3B337FE9084}"/>
              </a:ext>
            </a:extLst>
          </p:cNvPr>
          <p:cNvPicPr>
            <a:picLocks noChangeAspect="1"/>
          </p:cNvPicPr>
          <p:nvPr/>
        </p:nvPicPr>
        <p:blipFill>
          <a:blip r:embed="rId2"/>
          <a:stretch>
            <a:fillRect/>
          </a:stretch>
        </p:blipFill>
        <p:spPr>
          <a:xfrm>
            <a:off x="1066371" y="2235845"/>
            <a:ext cx="3154063" cy="2089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Espace réservé du texte 4">
            <a:extLst>
              <a:ext uri="{FF2B5EF4-FFF2-40B4-BE49-F238E27FC236}">
                <a16:creationId xmlns:a16="http://schemas.microsoft.com/office/drawing/2014/main" id="{3A9AC1AE-E2EA-43CC-B52F-EBB1604A3BD1}"/>
              </a:ext>
            </a:extLst>
          </p:cNvPr>
          <p:cNvSpPr txBox="1">
            <a:spLocks/>
          </p:cNvSpPr>
          <p:nvPr/>
        </p:nvSpPr>
        <p:spPr>
          <a:xfrm>
            <a:off x="4497550" y="1311655"/>
            <a:ext cx="3196899"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fr-FR" dirty="0">
                <a:solidFill>
                  <a:srgbClr val="FFC000"/>
                </a:solidFill>
              </a:rPr>
              <a:t>DIODE :</a:t>
            </a:r>
            <a:endParaRPr lang="fr-FR" dirty="0"/>
          </a:p>
        </p:txBody>
      </p:sp>
      <p:pic>
        <p:nvPicPr>
          <p:cNvPr id="13" name="Image 12">
            <a:extLst>
              <a:ext uri="{FF2B5EF4-FFF2-40B4-BE49-F238E27FC236}">
                <a16:creationId xmlns:a16="http://schemas.microsoft.com/office/drawing/2014/main" id="{F8EBEBDC-81AA-412F-AEF8-18B00F5505BF}"/>
              </a:ext>
            </a:extLst>
          </p:cNvPr>
          <p:cNvPicPr>
            <a:picLocks noChangeAspect="1"/>
          </p:cNvPicPr>
          <p:nvPr/>
        </p:nvPicPr>
        <p:blipFill>
          <a:blip r:embed="rId3"/>
          <a:stretch>
            <a:fillRect/>
          </a:stretch>
        </p:blipFill>
        <p:spPr>
          <a:xfrm>
            <a:off x="4339559" y="2235845"/>
            <a:ext cx="3154063" cy="2089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Espace réservé du texte 4">
            <a:extLst>
              <a:ext uri="{FF2B5EF4-FFF2-40B4-BE49-F238E27FC236}">
                <a16:creationId xmlns:a16="http://schemas.microsoft.com/office/drawing/2014/main" id="{E55943DD-EB92-47DF-B9F3-3F150AD2E510}"/>
              </a:ext>
            </a:extLst>
          </p:cNvPr>
          <p:cNvSpPr txBox="1">
            <a:spLocks/>
          </p:cNvSpPr>
          <p:nvPr/>
        </p:nvSpPr>
        <p:spPr>
          <a:xfrm>
            <a:off x="7928730" y="1311655"/>
            <a:ext cx="3196899"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fr-FR" dirty="0">
                <a:solidFill>
                  <a:srgbClr val="FFC000"/>
                </a:solidFill>
              </a:rPr>
              <a:t>CONDENSATEUR :</a:t>
            </a:r>
            <a:endParaRPr lang="fr-FR" dirty="0"/>
          </a:p>
        </p:txBody>
      </p:sp>
      <p:pic>
        <p:nvPicPr>
          <p:cNvPr id="15" name="Image 14">
            <a:extLst>
              <a:ext uri="{FF2B5EF4-FFF2-40B4-BE49-F238E27FC236}">
                <a16:creationId xmlns:a16="http://schemas.microsoft.com/office/drawing/2014/main" id="{534E4A92-D33D-45FD-B5E3-0F2908A3EDA4}"/>
              </a:ext>
            </a:extLst>
          </p:cNvPr>
          <p:cNvPicPr>
            <a:picLocks noChangeAspect="1"/>
          </p:cNvPicPr>
          <p:nvPr/>
        </p:nvPicPr>
        <p:blipFill>
          <a:blip r:embed="rId4"/>
          <a:stretch>
            <a:fillRect/>
          </a:stretch>
        </p:blipFill>
        <p:spPr>
          <a:xfrm>
            <a:off x="7694449" y="2235844"/>
            <a:ext cx="3154063" cy="2089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48379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4">
            <a:extLst>
              <a:ext uri="{FF2B5EF4-FFF2-40B4-BE49-F238E27FC236}">
                <a16:creationId xmlns:a16="http://schemas.microsoft.com/office/drawing/2014/main" id="{3A9AC1AE-E2EA-43CC-B52F-EBB1604A3BD1}"/>
              </a:ext>
            </a:extLst>
          </p:cNvPr>
          <p:cNvSpPr txBox="1">
            <a:spLocks/>
          </p:cNvSpPr>
          <p:nvPr/>
        </p:nvSpPr>
        <p:spPr>
          <a:xfrm>
            <a:off x="2552130" y="1311655"/>
            <a:ext cx="5142319"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fr-FR" dirty="0">
                <a:solidFill>
                  <a:srgbClr val="FFC000"/>
                </a:solidFill>
              </a:rPr>
              <a:t>LED :</a:t>
            </a:r>
            <a:endParaRPr lang="fr-FR" dirty="0"/>
          </a:p>
        </p:txBody>
      </p:sp>
      <p:sp>
        <p:nvSpPr>
          <p:cNvPr id="14" name="Espace réservé du texte 4">
            <a:extLst>
              <a:ext uri="{FF2B5EF4-FFF2-40B4-BE49-F238E27FC236}">
                <a16:creationId xmlns:a16="http://schemas.microsoft.com/office/drawing/2014/main" id="{E55943DD-EB92-47DF-B9F3-3F150AD2E510}"/>
              </a:ext>
            </a:extLst>
          </p:cNvPr>
          <p:cNvSpPr txBox="1">
            <a:spLocks/>
          </p:cNvSpPr>
          <p:nvPr/>
        </p:nvSpPr>
        <p:spPr>
          <a:xfrm>
            <a:off x="7260609" y="1311655"/>
            <a:ext cx="3865020"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fr-FR" dirty="0">
                <a:solidFill>
                  <a:srgbClr val="FFC000"/>
                </a:solidFill>
              </a:rPr>
              <a:t>BATTERIE :</a:t>
            </a:r>
            <a:endParaRPr lang="fr-FR" dirty="0"/>
          </a:p>
        </p:txBody>
      </p:sp>
      <p:pic>
        <p:nvPicPr>
          <p:cNvPr id="3" name="Image 2">
            <a:extLst>
              <a:ext uri="{FF2B5EF4-FFF2-40B4-BE49-F238E27FC236}">
                <a16:creationId xmlns:a16="http://schemas.microsoft.com/office/drawing/2014/main" id="{81C3106E-CF4C-49F7-B7FB-B022A183C9DB}"/>
              </a:ext>
            </a:extLst>
          </p:cNvPr>
          <p:cNvPicPr>
            <a:picLocks noChangeAspect="1"/>
          </p:cNvPicPr>
          <p:nvPr/>
        </p:nvPicPr>
        <p:blipFill>
          <a:blip r:embed="rId2"/>
          <a:stretch>
            <a:fillRect/>
          </a:stretch>
        </p:blipFill>
        <p:spPr>
          <a:xfrm>
            <a:off x="1431645" y="2235844"/>
            <a:ext cx="2947012" cy="27142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a:extLst>
              <a:ext uri="{FF2B5EF4-FFF2-40B4-BE49-F238E27FC236}">
                <a16:creationId xmlns:a16="http://schemas.microsoft.com/office/drawing/2014/main" id="{43B2E3A1-30D0-3E3A-8C41-1F6B1FD86EC9}"/>
              </a:ext>
            </a:extLst>
          </p:cNvPr>
          <p:cNvPicPr>
            <a:picLocks noChangeAspect="1"/>
          </p:cNvPicPr>
          <p:nvPr/>
        </p:nvPicPr>
        <p:blipFill>
          <a:blip r:embed="rId3"/>
          <a:stretch>
            <a:fillRect/>
          </a:stretch>
        </p:blipFill>
        <p:spPr>
          <a:xfrm>
            <a:off x="5833301" y="2364059"/>
            <a:ext cx="4416167" cy="24964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11445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5B8D52-A6E2-4C18-B6A4-9E510656E2B2}"/>
              </a:ext>
            </a:extLst>
          </p:cNvPr>
          <p:cNvSpPr txBox="1">
            <a:spLocks/>
          </p:cNvSpPr>
          <p:nvPr/>
        </p:nvSpPr>
        <p:spPr>
          <a:xfrm>
            <a:off x="2016787" y="2326217"/>
            <a:ext cx="8158427" cy="2205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sz="5400" b="1" cap="none" dirty="0">
                <a:ln w="9525">
                  <a:solidFill>
                    <a:schemeClr val="bg1"/>
                  </a:solidFill>
                  <a:prstDash val="solid"/>
                </a:ln>
                <a:effectLst>
                  <a:outerShdw blurRad="60007" dist="310007" dir="7680000" sy="30000" kx="1300200" algn="ctr" rotWithShape="0">
                    <a:prstClr val="black">
                      <a:alpha val="32000"/>
                    </a:prstClr>
                  </a:outerShdw>
                </a:effectLst>
              </a:rPr>
              <a:t>PARTIE SIMULATION</a:t>
            </a:r>
          </a:p>
        </p:txBody>
      </p:sp>
    </p:spTree>
    <p:extLst>
      <p:ext uri="{BB962C8B-B14F-4D97-AF65-F5344CB8AC3E}">
        <p14:creationId xmlns:p14="http://schemas.microsoft.com/office/powerpoint/2010/main" val="265011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F8AF4-A1E1-475D-AB6D-791F921751C8}"/>
              </a:ext>
            </a:extLst>
          </p:cNvPr>
          <p:cNvSpPr>
            <a:spLocks noGrp="1"/>
          </p:cNvSpPr>
          <p:nvPr>
            <p:ph type="ctrTitle"/>
          </p:nvPr>
        </p:nvSpPr>
        <p:spPr>
          <a:xfrm>
            <a:off x="2016787" y="2326217"/>
            <a:ext cx="8158427" cy="2205566"/>
          </a:xfrm>
        </p:spPr>
        <p:txBody>
          <a:bodyPr anchor="ctr">
            <a:normAutofit/>
          </a:bodyPr>
          <a:lstStyle/>
          <a:p>
            <a:pPr algn="ctr"/>
            <a:r>
              <a:rPr lang="fr-FR" sz="5400" b="1" cap="none" dirty="0">
                <a:ln w="9525">
                  <a:solidFill>
                    <a:schemeClr val="bg1"/>
                  </a:solidFill>
                  <a:prstDash val="solid"/>
                </a:ln>
                <a:effectLst>
                  <a:outerShdw blurRad="60007" dist="310007" dir="7680000" sy="30000" kx="1300200" algn="ctr" rotWithShape="0">
                    <a:prstClr val="black">
                      <a:alpha val="32000"/>
                    </a:prstClr>
                  </a:outerShdw>
                </a:effectLst>
              </a:rPr>
              <a:t>INTRODUCTION GÉNÉRALE</a:t>
            </a:r>
          </a:p>
        </p:txBody>
      </p:sp>
    </p:spTree>
    <p:extLst>
      <p:ext uri="{BB962C8B-B14F-4D97-AF65-F5344CB8AC3E}">
        <p14:creationId xmlns:p14="http://schemas.microsoft.com/office/powerpoint/2010/main" val="2750380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143000" y="624247"/>
            <a:ext cx="9905998" cy="584811"/>
          </a:xfrm>
        </p:spPr>
        <p:txBody>
          <a:bodyPr>
            <a:normAutofit fontScale="90000"/>
          </a:bodyPr>
          <a:lstStyle/>
          <a:p>
            <a:r>
              <a:rPr lang="fr-FR" dirty="0">
                <a:solidFill>
                  <a:srgbClr val="FFC000"/>
                </a:solidFill>
              </a:rPr>
              <a:t>MONTAGE :</a:t>
            </a:r>
          </a:p>
        </p:txBody>
      </p:sp>
      <p:pic>
        <p:nvPicPr>
          <p:cNvPr id="3" name="Image 2">
            <a:extLst>
              <a:ext uri="{FF2B5EF4-FFF2-40B4-BE49-F238E27FC236}">
                <a16:creationId xmlns:a16="http://schemas.microsoft.com/office/drawing/2014/main" id="{99EE4A0B-5A35-15D1-7DBA-386049197A4E}"/>
              </a:ext>
            </a:extLst>
          </p:cNvPr>
          <p:cNvPicPr>
            <a:picLocks noChangeAspect="1"/>
          </p:cNvPicPr>
          <p:nvPr/>
        </p:nvPicPr>
        <p:blipFill>
          <a:blip r:embed="rId2"/>
          <a:stretch>
            <a:fillRect/>
          </a:stretch>
        </p:blipFill>
        <p:spPr>
          <a:xfrm>
            <a:off x="1897039" y="1583088"/>
            <a:ext cx="7959935" cy="4449222"/>
          </a:xfrm>
          <a:prstGeom prst="rect">
            <a:avLst/>
          </a:prstGeom>
        </p:spPr>
      </p:pic>
    </p:spTree>
    <p:extLst>
      <p:ext uri="{BB962C8B-B14F-4D97-AF65-F5344CB8AC3E}">
        <p14:creationId xmlns:p14="http://schemas.microsoft.com/office/powerpoint/2010/main" val="55118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650620"/>
            <a:ext cx="9905998" cy="584811"/>
          </a:xfrm>
        </p:spPr>
        <p:txBody>
          <a:bodyPr>
            <a:normAutofit fontScale="90000"/>
          </a:bodyPr>
          <a:lstStyle/>
          <a:p>
            <a:r>
              <a:rPr lang="fr-FR" dirty="0">
                <a:solidFill>
                  <a:srgbClr val="FFC000"/>
                </a:solidFill>
              </a:rPr>
              <a:t>EXPLICATION des étages :</a:t>
            </a:r>
          </a:p>
        </p:txBody>
      </p:sp>
      <p:sp>
        <p:nvSpPr>
          <p:cNvPr id="5" name="Espace réservé du contenu 2">
            <a:extLst>
              <a:ext uri="{FF2B5EF4-FFF2-40B4-BE49-F238E27FC236}">
                <a16:creationId xmlns:a16="http://schemas.microsoft.com/office/drawing/2014/main" id="{92C5893F-BB5B-4CE9-8C94-F7BA4C21EBE4}"/>
              </a:ext>
            </a:extLst>
          </p:cNvPr>
          <p:cNvSpPr txBox="1">
            <a:spLocks/>
          </p:cNvSpPr>
          <p:nvPr/>
        </p:nvSpPr>
        <p:spPr>
          <a:xfrm>
            <a:off x="1222131" y="1376112"/>
            <a:ext cx="3640015" cy="64875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1</a:t>
            </a:r>
            <a:r>
              <a:rPr lang="fr-FR" sz="2800" baseline="30000" dirty="0">
                <a:solidFill>
                  <a:schemeClr val="accent2"/>
                </a:solidFill>
              </a:rPr>
              <a:t>er</a:t>
            </a:r>
            <a:r>
              <a:rPr lang="fr-FR" sz="2800" dirty="0">
                <a:solidFill>
                  <a:schemeClr val="accent2"/>
                </a:solidFill>
              </a:rPr>
              <a:t> étage : (NE555)</a:t>
            </a:r>
          </a:p>
        </p:txBody>
      </p:sp>
      <p:pic>
        <p:nvPicPr>
          <p:cNvPr id="7" name="Image 6">
            <a:extLst>
              <a:ext uri="{FF2B5EF4-FFF2-40B4-BE49-F238E27FC236}">
                <a16:creationId xmlns:a16="http://schemas.microsoft.com/office/drawing/2014/main" id="{059D80EF-90F5-1E9D-ADD4-D351DE3E794E}"/>
              </a:ext>
            </a:extLst>
          </p:cNvPr>
          <p:cNvPicPr>
            <a:picLocks noChangeAspect="1"/>
          </p:cNvPicPr>
          <p:nvPr/>
        </p:nvPicPr>
        <p:blipFill>
          <a:blip r:embed="rId2"/>
          <a:stretch>
            <a:fillRect/>
          </a:stretch>
        </p:blipFill>
        <p:spPr>
          <a:xfrm>
            <a:off x="2653833" y="2165548"/>
            <a:ext cx="6380985" cy="38425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45677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AE671BF-601A-C5F5-2779-C94C790B356A}"/>
              </a:ext>
            </a:extLst>
          </p:cNvPr>
          <p:cNvSpPr>
            <a:spLocks noGrp="1"/>
          </p:cNvSpPr>
          <p:nvPr>
            <p:ph type="body" idx="1"/>
          </p:nvPr>
        </p:nvSpPr>
        <p:spPr>
          <a:xfrm>
            <a:off x="1141411" y="791570"/>
            <a:ext cx="9906000" cy="5007568"/>
          </a:xfrm>
        </p:spPr>
        <p:txBody>
          <a:bodyPr>
            <a:normAutofit fontScale="92500"/>
          </a:bodyPr>
          <a:lstStyle/>
          <a:p>
            <a:r>
              <a:rPr lang="fr-FR" sz="2400" dirty="0"/>
              <a:t>    Au premier étage du circuit, nous avons une batterie(J1) de 12 volts pour alimenter le circuit, puis il y a un interrupteur qui joue le rôle du capteur de pluie (circuit fermé signifie présence de gouttes de pluie et ouvert signifie absence de gouttes) après cela il y a une résistance de décharge (R1=1MΩ) reliée à l'entrée n°2 (TRIG) du NE555, son rôle est de décharger le courant existant dans l'entrée n°2 (TRIG) et n°6 (THRES), puis il y a un condensateur (C1=10nF) relié à l'entrée n°5 (CONT) du NE555 pour éviter de perturber les signaux électriques de la minuterie NE555 et de donner des signaux de sortie très précis. Ici, le circuit intégré NE555 fonctionne en mode astable et produit des impulsions en sortie. Pour bien comprendre le principe de fonctionnement, il y a la figure suivante :</a:t>
            </a:r>
          </a:p>
        </p:txBody>
      </p:sp>
    </p:spTree>
    <p:extLst>
      <p:ext uri="{BB962C8B-B14F-4D97-AF65-F5344CB8AC3E}">
        <p14:creationId xmlns:p14="http://schemas.microsoft.com/office/powerpoint/2010/main" val="173792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A862CEE-46C3-3382-1BBC-CFAAD9D87826}"/>
              </a:ext>
            </a:extLst>
          </p:cNvPr>
          <p:cNvPicPr>
            <a:picLocks noChangeAspect="1"/>
          </p:cNvPicPr>
          <p:nvPr/>
        </p:nvPicPr>
        <p:blipFill>
          <a:blip r:embed="rId2"/>
          <a:stretch>
            <a:fillRect/>
          </a:stretch>
        </p:blipFill>
        <p:spPr>
          <a:xfrm>
            <a:off x="2588525" y="1263578"/>
            <a:ext cx="7014949" cy="4536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5633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B9D35B7-6A6F-F104-AC7B-2DF3A2EC8109}"/>
              </a:ext>
            </a:extLst>
          </p:cNvPr>
          <p:cNvSpPr>
            <a:spLocks noGrp="1"/>
          </p:cNvSpPr>
          <p:nvPr>
            <p:ph type="body" idx="1"/>
          </p:nvPr>
        </p:nvSpPr>
        <p:spPr>
          <a:xfrm>
            <a:off x="1141411" y="873457"/>
            <a:ext cx="9906000" cy="4925681"/>
          </a:xfrm>
        </p:spPr>
        <p:txBody>
          <a:bodyPr>
            <a:normAutofit fontScale="92500"/>
          </a:bodyPr>
          <a:lstStyle/>
          <a:p>
            <a:pPr marL="342900" lvl="0" indent="-342900" algn="just" rtl="0">
              <a:lnSpc>
                <a:spcPct val="115000"/>
              </a:lnSpc>
              <a:spcAft>
                <a:spcPts val="600"/>
              </a:spcAft>
              <a:buFont typeface="+mj-lt"/>
              <a:buAutoNum type="alphaLcPeriod"/>
            </a:pPr>
            <a:r>
              <a:rPr lang="fr-FR" sz="2400" dirty="0">
                <a:solidFill>
                  <a:srgbClr val="00B0F0"/>
                </a:solidFill>
                <a:effectLst/>
                <a:latin typeface="+mj-lt"/>
                <a:ea typeface="Calibri" panose="020F0502020204030204" pitchFamily="34" charset="0"/>
                <a:cs typeface="Arial" panose="020B0604020202020204" pitchFamily="34" charset="0"/>
              </a:rPr>
              <a:t>Interrupteur ouvert :</a:t>
            </a:r>
            <a:endParaRPr lang="fr-FR" sz="2400" dirty="0">
              <a:effectLst/>
              <a:latin typeface="+mj-lt"/>
              <a:ea typeface="Calibri" panose="020F0502020204030204" pitchFamily="34" charset="0"/>
              <a:cs typeface="Arial" panose="020B0604020202020204" pitchFamily="34" charset="0"/>
            </a:endParaRPr>
          </a:p>
          <a:p>
            <a:pPr indent="288290">
              <a:lnSpc>
                <a:spcPct val="115000"/>
              </a:lnSpc>
              <a:spcAft>
                <a:spcPts val="600"/>
              </a:spcAft>
            </a:pP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fr-FR" sz="2400" dirty="0">
                <a:solidFill>
                  <a:schemeClr val="tx1"/>
                </a:solidFill>
                <a:effectLst/>
                <a:latin typeface="+mj-lt"/>
                <a:ea typeface="Calibri" panose="020F0502020204030204" pitchFamily="34" charset="0"/>
                <a:cs typeface="Arial" panose="020B0604020202020204" pitchFamily="34" charset="0"/>
              </a:rPr>
              <a:t>Lorsque l’interrupteur est ouvert, cela signifie qu'il n'y a pas de courant dans les entrées n°</a:t>
            </a:r>
            <a:r>
              <a:rPr lang="fr-FR" sz="2400" b="1" dirty="0">
                <a:solidFill>
                  <a:schemeClr val="tx1"/>
                </a:solidFill>
                <a:effectLst/>
                <a:latin typeface="+mj-lt"/>
                <a:ea typeface="Calibri" panose="020F0502020204030204" pitchFamily="34" charset="0"/>
                <a:cs typeface="Arial" panose="020B0604020202020204" pitchFamily="34" charset="0"/>
              </a:rPr>
              <a:t>2</a:t>
            </a:r>
            <a:r>
              <a:rPr lang="fr-FR" sz="2400" dirty="0">
                <a:solidFill>
                  <a:schemeClr val="tx1"/>
                </a:solidFill>
                <a:effectLst/>
                <a:latin typeface="+mj-lt"/>
                <a:ea typeface="Calibri" panose="020F0502020204030204" pitchFamily="34" charset="0"/>
                <a:cs typeface="Arial" panose="020B0604020202020204" pitchFamily="34" charset="0"/>
              </a:rPr>
              <a:t> (</a:t>
            </a:r>
            <a:r>
              <a:rPr lang="fr-FR" sz="2400" b="1" dirty="0">
                <a:solidFill>
                  <a:schemeClr val="tx1"/>
                </a:solidFill>
                <a:effectLst/>
                <a:latin typeface="+mj-lt"/>
                <a:ea typeface="Calibri" panose="020F0502020204030204" pitchFamily="34" charset="0"/>
                <a:cs typeface="Arial" panose="020B0604020202020204" pitchFamily="34" charset="0"/>
              </a:rPr>
              <a:t>TRIG</a:t>
            </a:r>
            <a:r>
              <a:rPr lang="fr-FR" sz="2400" dirty="0">
                <a:solidFill>
                  <a:schemeClr val="tx1"/>
                </a:solidFill>
                <a:effectLst/>
                <a:latin typeface="+mj-lt"/>
                <a:ea typeface="Calibri" panose="020F0502020204030204" pitchFamily="34" charset="0"/>
                <a:cs typeface="Arial" panose="020B0604020202020204" pitchFamily="34" charset="0"/>
              </a:rPr>
              <a:t>) et n°</a:t>
            </a:r>
            <a:r>
              <a:rPr lang="fr-FR" sz="2400" b="1" dirty="0">
                <a:solidFill>
                  <a:schemeClr val="tx1"/>
                </a:solidFill>
                <a:effectLst/>
                <a:latin typeface="+mj-lt"/>
                <a:ea typeface="Calibri" panose="020F0502020204030204" pitchFamily="34" charset="0"/>
                <a:cs typeface="Arial" panose="020B0604020202020204" pitchFamily="34" charset="0"/>
              </a:rPr>
              <a:t>6</a:t>
            </a:r>
            <a:r>
              <a:rPr lang="fr-FR" sz="2400" dirty="0">
                <a:solidFill>
                  <a:schemeClr val="tx1"/>
                </a:solidFill>
                <a:effectLst/>
                <a:latin typeface="+mj-lt"/>
                <a:ea typeface="Calibri" panose="020F0502020204030204" pitchFamily="34" charset="0"/>
                <a:cs typeface="Arial" panose="020B0604020202020204" pitchFamily="34" charset="0"/>
              </a:rPr>
              <a:t> (</a:t>
            </a:r>
            <a:r>
              <a:rPr lang="fr-FR" sz="2400" b="1" dirty="0">
                <a:solidFill>
                  <a:schemeClr val="tx1"/>
                </a:solidFill>
                <a:effectLst/>
                <a:latin typeface="+mj-lt"/>
                <a:ea typeface="Calibri" panose="020F0502020204030204" pitchFamily="34" charset="0"/>
                <a:cs typeface="Arial" panose="020B0604020202020204" pitchFamily="34" charset="0"/>
              </a:rPr>
              <a:t>THRES</a:t>
            </a:r>
            <a:r>
              <a:rPr lang="fr-FR" sz="2400" dirty="0">
                <a:solidFill>
                  <a:schemeClr val="tx1"/>
                </a:solidFill>
                <a:effectLst/>
                <a:latin typeface="+mj-lt"/>
                <a:ea typeface="Calibri" panose="020F0502020204030204" pitchFamily="34" charset="0"/>
                <a:cs typeface="Arial" panose="020B0604020202020204" pitchFamily="34" charset="0"/>
              </a:rPr>
              <a:t>) reliées ensemble, y compris </a:t>
            </a:r>
            <a:r>
              <a:rPr lang="fr-FR" sz="2400" dirty="0">
                <a:solidFill>
                  <a:schemeClr val="bg1"/>
                </a:solidFill>
                <a:effectLst/>
                <a:highlight>
                  <a:srgbClr val="FFFF00"/>
                </a:highlight>
                <a:latin typeface="+mj-lt"/>
                <a:ea typeface="Calibri" panose="020F0502020204030204" pitchFamily="34" charset="0"/>
                <a:cs typeface="Arial" panose="020B0604020202020204" pitchFamily="34" charset="0"/>
              </a:rPr>
              <a:t>le comparateur jaune</a:t>
            </a:r>
            <a:r>
              <a:rPr lang="fr-FR" sz="2400" dirty="0">
                <a:solidFill>
                  <a:schemeClr val="bg1"/>
                </a:solidFill>
                <a:effectLst/>
                <a:latin typeface="+mj-lt"/>
                <a:ea typeface="Calibri" panose="020F0502020204030204" pitchFamily="34" charset="0"/>
                <a:cs typeface="Arial" panose="020B0604020202020204" pitchFamily="34" charset="0"/>
              </a:rPr>
              <a:t> </a:t>
            </a:r>
            <a:r>
              <a:rPr lang="fr-FR" sz="2400" dirty="0">
                <a:solidFill>
                  <a:schemeClr val="tx1"/>
                </a:solidFill>
                <a:effectLst/>
                <a:latin typeface="+mj-lt"/>
                <a:ea typeface="Calibri" panose="020F0502020204030204" pitchFamily="34" charset="0"/>
                <a:cs typeface="Arial" panose="020B0604020202020204" pitchFamily="34" charset="0"/>
              </a:rPr>
              <a:t>relié à l'entrée n°</a:t>
            </a:r>
            <a:r>
              <a:rPr lang="fr-FR" sz="2400" b="1" dirty="0">
                <a:solidFill>
                  <a:schemeClr val="tx1"/>
                </a:solidFill>
                <a:effectLst/>
                <a:latin typeface="+mj-lt"/>
                <a:ea typeface="Calibri" panose="020F0502020204030204" pitchFamily="34" charset="0"/>
                <a:cs typeface="Arial" panose="020B0604020202020204" pitchFamily="34" charset="0"/>
              </a:rPr>
              <a:t>6</a:t>
            </a:r>
            <a:r>
              <a:rPr lang="fr-FR" sz="2400" dirty="0">
                <a:solidFill>
                  <a:schemeClr val="tx1"/>
                </a:solidFill>
                <a:effectLst/>
                <a:latin typeface="+mj-lt"/>
                <a:ea typeface="Calibri" panose="020F0502020204030204" pitchFamily="34" charset="0"/>
                <a:cs typeface="Arial" panose="020B0604020202020204" pitchFamily="34" charset="0"/>
              </a:rPr>
              <a:t> (</a:t>
            </a:r>
            <a:r>
              <a:rPr lang="fr-FR" sz="2400" b="1" dirty="0">
                <a:solidFill>
                  <a:schemeClr val="tx1"/>
                </a:solidFill>
                <a:effectLst/>
                <a:latin typeface="+mj-lt"/>
                <a:ea typeface="Calibri" panose="020F0502020204030204" pitchFamily="34" charset="0"/>
                <a:cs typeface="Arial" panose="020B0604020202020204" pitchFamily="34" charset="0"/>
              </a:rPr>
              <a:t>THRES</a:t>
            </a:r>
            <a:r>
              <a:rPr lang="fr-FR" sz="2400" dirty="0">
                <a:solidFill>
                  <a:schemeClr val="tx1"/>
                </a:solidFill>
                <a:effectLst/>
                <a:latin typeface="+mj-lt"/>
                <a:ea typeface="Calibri" panose="020F0502020204030204" pitchFamily="34" charset="0"/>
                <a:cs typeface="Arial" panose="020B0604020202020204" pitchFamily="34" charset="0"/>
              </a:rPr>
              <a:t>), il prend la valeur négative(-) à laquelle nous nous référons avec le chiffre </a:t>
            </a:r>
            <a:r>
              <a:rPr lang="fr-FR" sz="2400" b="1" dirty="0">
                <a:solidFill>
                  <a:schemeClr val="tx1"/>
                </a:solidFill>
                <a:effectLst/>
                <a:latin typeface="+mj-lt"/>
                <a:ea typeface="Calibri" panose="020F0502020204030204" pitchFamily="34" charset="0"/>
                <a:cs typeface="Arial" panose="020B0604020202020204" pitchFamily="34" charset="0"/>
              </a:rPr>
              <a:t>0</a:t>
            </a:r>
            <a:r>
              <a:rPr lang="fr-FR" sz="2400" dirty="0">
                <a:solidFill>
                  <a:schemeClr val="tx1"/>
                </a:solidFill>
                <a:effectLst/>
                <a:latin typeface="+mj-lt"/>
                <a:ea typeface="Calibri" panose="020F0502020204030204" pitchFamily="34" charset="0"/>
                <a:cs typeface="Arial" panose="020B0604020202020204" pitchFamily="34" charset="0"/>
              </a:rPr>
              <a:t>, il passe à l'entrée </a:t>
            </a:r>
            <a:r>
              <a:rPr lang="fr-FR" sz="2400" b="1" dirty="0">
                <a:solidFill>
                  <a:schemeClr val="tx1"/>
                </a:solidFill>
                <a:effectLst/>
                <a:latin typeface="+mj-lt"/>
                <a:ea typeface="Calibri" panose="020F0502020204030204" pitchFamily="34" charset="0"/>
                <a:cs typeface="Arial" panose="020B0604020202020204" pitchFamily="34" charset="0"/>
              </a:rPr>
              <a:t>R</a:t>
            </a:r>
            <a:r>
              <a:rPr lang="fr-FR" sz="2400" dirty="0">
                <a:solidFill>
                  <a:schemeClr val="tx1"/>
                </a:solidFill>
                <a:effectLst/>
                <a:latin typeface="+mj-lt"/>
                <a:ea typeface="Calibri" panose="020F0502020204030204" pitchFamily="34" charset="0"/>
                <a:cs typeface="Arial" panose="020B0604020202020204" pitchFamily="34" charset="0"/>
              </a:rPr>
              <a:t> de </a:t>
            </a:r>
            <a:r>
              <a:rPr lang="fr-FR" sz="2400" dirty="0">
                <a:solidFill>
                  <a:schemeClr val="tx1"/>
                </a:solidFill>
                <a:effectLst/>
                <a:highlight>
                  <a:srgbClr val="800080"/>
                </a:highlight>
                <a:latin typeface="+mj-lt"/>
                <a:ea typeface="Calibri" panose="020F0502020204030204" pitchFamily="34" charset="0"/>
                <a:cs typeface="Arial" panose="020B0604020202020204" pitchFamily="34" charset="0"/>
              </a:rPr>
              <a:t>l'onduleur RS en violet</a:t>
            </a:r>
            <a:r>
              <a:rPr lang="fr-FR" sz="2400" dirty="0">
                <a:solidFill>
                  <a:schemeClr val="tx1"/>
                </a:solidFill>
                <a:effectLst/>
                <a:latin typeface="+mj-lt"/>
                <a:ea typeface="Calibri" panose="020F0502020204030204" pitchFamily="34" charset="0"/>
                <a:cs typeface="Arial" panose="020B0604020202020204" pitchFamily="34" charset="0"/>
              </a:rPr>
              <a:t>, mais </a:t>
            </a:r>
            <a:r>
              <a:rPr lang="fr-FR" sz="2400" dirty="0">
                <a:solidFill>
                  <a:schemeClr val="tx1"/>
                </a:solidFill>
                <a:effectLst/>
                <a:highlight>
                  <a:srgbClr val="FF0000"/>
                </a:highlight>
                <a:latin typeface="+mj-lt"/>
                <a:ea typeface="Calibri" panose="020F0502020204030204" pitchFamily="34" charset="0"/>
                <a:cs typeface="Arial" panose="020B0604020202020204" pitchFamily="34" charset="0"/>
              </a:rPr>
              <a:t>le comparateur rouge</a:t>
            </a:r>
            <a:r>
              <a:rPr lang="fr-FR" sz="2400" dirty="0">
                <a:solidFill>
                  <a:schemeClr val="tx1"/>
                </a:solidFill>
                <a:effectLst/>
                <a:latin typeface="+mj-lt"/>
                <a:ea typeface="Calibri" panose="020F0502020204030204" pitchFamily="34" charset="0"/>
                <a:cs typeface="Arial" panose="020B0604020202020204" pitchFamily="34" charset="0"/>
              </a:rPr>
              <a:t> connecté à l'entrée n°</a:t>
            </a:r>
            <a:r>
              <a:rPr lang="fr-FR" sz="2400" b="1" dirty="0">
                <a:solidFill>
                  <a:schemeClr val="tx1"/>
                </a:solidFill>
                <a:effectLst/>
                <a:latin typeface="+mj-lt"/>
                <a:ea typeface="Calibri" panose="020F0502020204030204" pitchFamily="34" charset="0"/>
                <a:cs typeface="Arial" panose="020B0604020202020204" pitchFamily="34" charset="0"/>
              </a:rPr>
              <a:t>2</a:t>
            </a:r>
            <a:r>
              <a:rPr lang="fr-FR" sz="2400" dirty="0">
                <a:solidFill>
                  <a:schemeClr val="tx1"/>
                </a:solidFill>
                <a:effectLst/>
                <a:latin typeface="+mj-lt"/>
                <a:ea typeface="Calibri" panose="020F0502020204030204" pitchFamily="34" charset="0"/>
                <a:cs typeface="Arial" panose="020B0604020202020204" pitchFamily="34" charset="0"/>
              </a:rPr>
              <a:t> (</a:t>
            </a:r>
            <a:r>
              <a:rPr lang="fr-FR" sz="2400" b="1" dirty="0">
                <a:solidFill>
                  <a:schemeClr val="tx1"/>
                </a:solidFill>
                <a:effectLst/>
                <a:latin typeface="+mj-lt"/>
                <a:ea typeface="Calibri" panose="020F0502020204030204" pitchFamily="34" charset="0"/>
                <a:cs typeface="Arial" panose="020B0604020202020204" pitchFamily="34" charset="0"/>
              </a:rPr>
              <a:t>TRIG</a:t>
            </a:r>
            <a:r>
              <a:rPr lang="fr-FR" sz="2400" dirty="0">
                <a:solidFill>
                  <a:schemeClr val="tx1"/>
                </a:solidFill>
                <a:effectLst/>
                <a:latin typeface="+mj-lt"/>
                <a:ea typeface="Calibri" panose="020F0502020204030204" pitchFamily="34" charset="0"/>
                <a:cs typeface="Arial" panose="020B0604020202020204" pitchFamily="34" charset="0"/>
              </a:rPr>
              <a:t>) prend la valeur positive(</a:t>
            </a:r>
            <a:r>
              <a:rPr lang="fr-FR" sz="2400" b="1" dirty="0">
                <a:solidFill>
                  <a:schemeClr val="tx1"/>
                </a:solidFill>
                <a:effectLst/>
                <a:latin typeface="+mj-lt"/>
                <a:ea typeface="Calibri" panose="020F0502020204030204" pitchFamily="34" charset="0"/>
                <a:cs typeface="Arial" panose="020B0604020202020204" pitchFamily="34" charset="0"/>
              </a:rPr>
              <a:t>+</a:t>
            </a:r>
            <a:r>
              <a:rPr lang="fr-FR" sz="2400" dirty="0">
                <a:solidFill>
                  <a:schemeClr val="tx1"/>
                </a:solidFill>
                <a:effectLst/>
                <a:latin typeface="+mj-lt"/>
                <a:ea typeface="Calibri" panose="020F0502020204030204" pitchFamily="34" charset="0"/>
                <a:cs typeface="Arial" panose="020B0604020202020204" pitchFamily="34" charset="0"/>
              </a:rPr>
              <a:t>) que nous appelons le chiffre </a:t>
            </a:r>
            <a:r>
              <a:rPr lang="fr-FR" sz="2400" b="1" dirty="0">
                <a:solidFill>
                  <a:schemeClr val="tx1"/>
                </a:solidFill>
                <a:effectLst/>
                <a:latin typeface="+mj-lt"/>
                <a:ea typeface="Calibri" panose="020F0502020204030204" pitchFamily="34" charset="0"/>
                <a:cs typeface="Arial" panose="020B0604020202020204" pitchFamily="34" charset="0"/>
              </a:rPr>
              <a:t>1</a:t>
            </a:r>
            <a:r>
              <a:rPr lang="fr-FR" sz="2400" dirty="0">
                <a:solidFill>
                  <a:schemeClr val="tx1"/>
                </a:solidFill>
                <a:effectLst/>
                <a:latin typeface="+mj-lt"/>
                <a:ea typeface="Calibri" panose="020F0502020204030204" pitchFamily="34" charset="0"/>
                <a:cs typeface="Arial" panose="020B0604020202020204" pitchFamily="34" charset="0"/>
              </a:rPr>
              <a:t> Vous allez à l'entrée </a:t>
            </a:r>
            <a:r>
              <a:rPr lang="fr-FR" sz="2400" b="1" dirty="0">
                <a:solidFill>
                  <a:schemeClr val="tx1"/>
                </a:solidFill>
                <a:effectLst/>
                <a:latin typeface="+mj-lt"/>
                <a:ea typeface="Calibri" panose="020F0502020204030204" pitchFamily="34" charset="0"/>
                <a:cs typeface="Arial" panose="020B0604020202020204" pitchFamily="34" charset="0"/>
              </a:rPr>
              <a:t>S</a:t>
            </a:r>
            <a:r>
              <a:rPr lang="fr-FR" sz="2400" dirty="0">
                <a:solidFill>
                  <a:schemeClr val="tx1"/>
                </a:solidFill>
                <a:effectLst/>
                <a:latin typeface="+mj-lt"/>
                <a:ea typeface="Calibri" panose="020F0502020204030204" pitchFamily="34" charset="0"/>
                <a:cs typeface="Arial" panose="020B0604020202020204" pitchFamily="34" charset="0"/>
              </a:rPr>
              <a:t> de </a:t>
            </a:r>
            <a:r>
              <a:rPr lang="fr-FR" sz="2400" dirty="0">
                <a:solidFill>
                  <a:schemeClr val="tx1"/>
                </a:solidFill>
                <a:effectLst/>
                <a:highlight>
                  <a:srgbClr val="800080"/>
                </a:highlight>
                <a:latin typeface="+mj-lt"/>
                <a:ea typeface="Calibri" panose="020F0502020204030204" pitchFamily="34" charset="0"/>
                <a:cs typeface="Arial" panose="020B0604020202020204" pitchFamily="34" charset="0"/>
              </a:rPr>
              <a:t>l'onduleur RS</a:t>
            </a:r>
            <a:r>
              <a:rPr lang="fr-FR" sz="2400" dirty="0">
                <a:solidFill>
                  <a:schemeClr val="tx1"/>
                </a:solidFill>
                <a:effectLst/>
                <a:latin typeface="+mj-lt"/>
                <a:ea typeface="Calibri" panose="020F0502020204030204" pitchFamily="34" charset="0"/>
                <a:cs typeface="Arial" panose="020B0604020202020204" pitchFamily="34" charset="0"/>
              </a:rPr>
              <a:t>, à partir de là </a:t>
            </a:r>
            <a:r>
              <a:rPr lang="fr-FR" sz="2400" b="1" dirty="0">
                <a:solidFill>
                  <a:schemeClr val="tx1"/>
                </a:solidFill>
                <a:effectLst/>
                <a:latin typeface="+mj-lt"/>
                <a:ea typeface="Calibri" panose="020F0502020204030204" pitchFamily="34" charset="0"/>
                <a:cs typeface="Arial" panose="020B0604020202020204" pitchFamily="34" charset="0"/>
              </a:rPr>
              <a:t>R = 0 </a:t>
            </a:r>
            <a:r>
              <a:rPr lang="fr-FR" sz="2400" dirty="0">
                <a:solidFill>
                  <a:schemeClr val="tx1"/>
                </a:solidFill>
                <a:effectLst/>
                <a:latin typeface="+mj-lt"/>
                <a:ea typeface="Calibri" panose="020F0502020204030204" pitchFamily="34" charset="0"/>
                <a:cs typeface="Arial" panose="020B0604020202020204" pitchFamily="34" charset="0"/>
              </a:rPr>
              <a:t>et</a:t>
            </a:r>
            <a:r>
              <a:rPr lang="fr-FR" sz="2400" b="1" dirty="0">
                <a:solidFill>
                  <a:schemeClr val="tx1"/>
                </a:solidFill>
                <a:effectLst/>
                <a:latin typeface="+mj-lt"/>
                <a:ea typeface="Calibri" panose="020F0502020204030204" pitchFamily="34" charset="0"/>
                <a:cs typeface="Arial" panose="020B0604020202020204" pitchFamily="34" charset="0"/>
              </a:rPr>
              <a:t> S = ​​1</a:t>
            </a:r>
            <a:r>
              <a:rPr lang="fr-FR" sz="2400" dirty="0">
                <a:solidFill>
                  <a:schemeClr val="tx1"/>
                </a:solidFill>
                <a:effectLst/>
                <a:latin typeface="+mj-lt"/>
                <a:ea typeface="Calibri" panose="020F0502020204030204" pitchFamily="34" charset="0"/>
                <a:cs typeface="Arial" panose="020B0604020202020204" pitchFamily="34" charset="0"/>
              </a:rPr>
              <a:t>  signifie la sortie de l'onduleur = </a:t>
            </a:r>
            <a:r>
              <a:rPr lang="fr-FR" sz="2400" b="1" dirty="0">
                <a:solidFill>
                  <a:schemeClr val="tx1"/>
                </a:solidFill>
                <a:effectLst/>
                <a:latin typeface="+mj-lt"/>
                <a:ea typeface="Calibri" panose="020F0502020204030204" pitchFamily="34" charset="0"/>
                <a:cs typeface="Arial" panose="020B0604020202020204" pitchFamily="34" charset="0"/>
              </a:rPr>
              <a:t>0</a:t>
            </a:r>
            <a:r>
              <a:rPr lang="fr-FR" sz="2400" dirty="0">
                <a:solidFill>
                  <a:schemeClr val="tx1"/>
                </a:solidFill>
                <a:effectLst/>
                <a:latin typeface="+mj-lt"/>
                <a:ea typeface="Calibri" panose="020F0502020204030204" pitchFamily="34" charset="0"/>
                <a:cs typeface="Arial" panose="020B0604020202020204" pitchFamily="34" charset="0"/>
              </a:rPr>
              <a:t> et avec un </a:t>
            </a:r>
            <a:r>
              <a:rPr lang="fr-FR" sz="2400" dirty="0">
                <a:solidFill>
                  <a:schemeClr val="tx1"/>
                </a:solidFill>
                <a:effectLst/>
                <a:highlight>
                  <a:srgbClr val="FF00FF"/>
                </a:highlight>
                <a:latin typeface="+mj-lt"/>
                <a:ea typeface="Calibri" panose="020F0502020204030204" pitchFamily="34" charset="0"/>
                <a:cs typeface="Arial" panose="020B0604020202020204" pitchFamily="34" charset="0"/>
              </a:rPr>
              <a:t>inverseur en rose</a:t>
            </a:r>
            <a:r>
              <a:rPr lang="fr-FR" sz="2400" dirty="0">
                <a:solidFill>
                  <a:schemeClr val="tx1"/>
                </a:solidFill>
                <a:effectLst/>
                <a:latin typeface="+mj-lt"/>
                <a:ea typeface="Calibri" panose="020F0502020204030204" pitchFamily="34" charset="0"/>
                <a:cs typeface="Arial" panose="020B0604020202020204" pitchFamily="34" charset="0"/>
              </a:rPr>
              <a:t> la sortie n°</a:t>
            </a:r>
            <a:r>
              <a:rPr lang="fr-FR" sz="2400" b="1" dirty="0">
                <a:solidFill>
                  <a:schemeClr val="tx1"/>
                </a:solidFill>
                <a:effectLst/>
                <a:latin typeface="+mj-lt"/>
                <a:ea typeface="Calibri" panose="020F0502020204030204" pitchFamily="34" charset="0"/>
                <a:cs typeface="Arial" panose="020B0604020202020204" pitchFamily="34" charset="0"/>
              </a:rPr>
              <a:t>3 </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OUT</a:t>
            </a:r>
            <a:r>
              <a:rPr lang="fr-FR" sz="2400" dirty="0">
                <a:solidFill>
                  <a:schemeClr val="tx1"/>
                </a:solidFill>
                <a:effectLst/>
                <a:latin typeface="+mj-lt"/>
                <a:ea typeface="Calibri" panose="020F0502020204030204" pitchFamily="34" charset="0"/>
                <a:cs typeface="Arial" panose="020B0604020202020204" pitchFamily="34" charset="0"/>
              </a:rPr>
              <a:t>) devient </a:t>
            </a:r>
            <a:r>
              <a:rPr lang="fr-FR" sz="2400" b="1" dirty="0">
                <a:solidFill>
                  <a:schemeClr val="tx1"/>
                </a:solidFill>
                <a:effectLst/>
                <a:latin typeface="+mj-lt"/>
                <a:ea typeface="Calibri" panose="020F0502020204030204" pitchFamily="34" charset="0"/>
                <a:cs typeface="Arial" panose="020B0604020202020204" pitchFamily="34" charset="0"/>
              </a:rPr>
              <a:t>1</a:t>
            </a:r>
            <a:r>
              <a:rPr lang="fr-FR" sz="2400" dirty="0">
                <a:solidFill>
                  <a:schemeClr val="tx1"/>
                </a:solidFill>
                <a:effectLst/>
                <a:latin typeface="+mj-lt"/>
                <a:ea typeface="Calibri" panose="020F0502020204030204" pitchFamily="34" charset="0"/>
                <a:cs typeface="Arial" panose="020B0604020202020204" pitchFamily="34" charset="0"/>
              </a:rPr>
              <a:t> et cela signifie qu'il y a une tension positive </a:t>
            </a:r>
            <a:r>
              <a:rPr lang="fr-FR" sz="2400" b="1" dirty="0">
                <a:solidFill>
                  <a:schemeClr val="tx1"/>
                </a:solidFill>
                <a:effectLst/>
                <a:latin typeface="+mj-lt"/>
                <a:ea typeface="Calibri" panose="020F0502020204030204" pitchFamily="34" charset="0"/>
                <a:cs typeface="Arial" panose="020B0604020202020204" pitchFamily="34" charset="0"/>
              </a:rPr>
              <a:t>V</a:t>
            </a:r>
            <a:r>
              <a:rPr lang="fr-FR" sz="2400" b="1" baseline="-25000" dirty="0">
                <a:solidFill>
                  <a:schemeClr val="tx1"/>
                </a:solidFill>
                <a:effectLst/>
                <a:latin typeface="+mj-lt"/>
                <a:ea typeface="Calibri" panose="020F0502020204030204" pitchFamily="34" charset="0"/>
                <a:cs typeface="Arial" panose="020B0604020202020204" pitchFamily="34" charset="0"/>
              </a:rPr>
              <a:t>OUT</a:t>
            </a:r>
            <a:r>
              <a:rPr lang="fr-FR" sz="2400" dirty="0">
                <a:solidFill>
                  <a:schemeClr val="tx1"/>
                </a:solidFill>
                <a:effectLst/>
                <a:latin typeface="+mj-lt"/>
                <a:ea typeface="Calibri" panose="020F0502020204030204" pitchFamily="34" charset="0"/>
                <a:cs typeface="Arial" panose="020B0604020202020204" pitchFamily="34" charset="0"/>
              </a:rPr>
              <a:t> = </a:t>
            </a:r>
            <a:r>
              <a:rPr lang="fr-FR" sz="2400" b="1" dirty="0">
                <a:solidFill>
                  <a:schemeClr val="tx1"/>
                </a:solidFill>
                <a:effectLst/>
                <a:latin typeface="+mj-lt"/>
                <a:ea typeface="Calibri" panose="020F0502020204030204" pitchFamily="34" charset="0"/>
                <a:cs typeface="Arial" panose="020B0604020202020204" pitchFamily="34" charset="0"/>
              </a:rPr>
              <a:t>+12V</a:t>
            </a:r>
            <a:r>
              <a:rPr lang="fr-FR" sz="2400" dirty="0">
                <a:solidFill>
                  <a:schemeClr val="tx1"/>
                </a:solidFill>
                <a:effectLst/>
                <a:latin typeface="+mj-lt"/>
                <a:ea typeface="Calibri" panose="020F0502020204030204" pitchFamily="34" charset="0"/>
                <a:cs typeface="Arial" panose="020B0604020202020204" pitchFamily="34" charset="0"/>
              </a:rPr>
              <a:t> à la sortie n°</a:t>
            </a:r>
            <a:r>
              <a:rPr lang="fr-FR" sz="2400" b="1" dirty="0">
                <a:solidFill>
                  <a:schemeClr val="tx1"/>
                </a:solidFill>
                <a:effectLst/>
                <a:latin typeface="+mj-lt"/>
                <a:ea typeface="Calibri" panose="020F0502020204030204" pitchFamily="34" charset="0"/>
                <a:cs typeface="Arial" panose="020B0604020202020204" pitchFamily="34" charset="0"/>
              </a:rPr>
              <a:t>3 </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OUT</a:t>
            </a:r>
            <a:r>
              <a:rPr lang="fr-FR" sz="2400" dirty="0">
                <a:solidFill>
                  <a:schemeClr val="tx1"/>
                </a:solidFill>
                <a:effectLst/>
                <a:latin typeface="+mj-lt"/>
                <a:ea typeface="Calibri" panose="020F0502020204030204" pitchFamily="34" charset="0"/>
                <a:cs typeface="Arial" panose="020B0604020202020204" pitchFamily="34" charset="0"/>
              </a:rPr>
              <a:t>).En Voir l’oscilloscope :</a:t>
            </a:r>
          </a:p>
          <a:p>
            <a:endParaRPr lang="fr-FR" dirty="0"/>
          </a:p>
        </p:txBody>
      </p:sp>
    </p:spTree>
    <p:extLst>
      <p:ext uri="{BB962C8B-B14F-4D97-AF65-F5344CB8AC3E}">
        <p14:creationId xmlns:p14="http://schemas.microsoft.com/office/powerpoint/2010/main" val="1549035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4AE7F15-1B1C-E294-5BF0-AA9C3423A395}"/>
              </a:ext>
            </a:extLst>
          </p:cNvPr>
          <p:cNvSpPr>
            <a:spLocks noGrp="1"/>
          </p:cNvSpPr>
          <p:nvPr>
            <p:ph type="body" idx="1"/>
          </p:nvPr>
        </p:nvSpPr>
        <p:spPr>
          <a:xfrm>
            <a:off x="1141411" y="5213444"/>
            <a:ext cx="9906000" cy="1187356"/>
          </a:xfrm>
        </p:spPr>
        <p:txBody>
          <a:bodyPr>
            <a:normAutofit/>
          </a:bodyPr>
          <a:lstStyle/>
          <a:p>
            <a:pPr marL="342900" indent="-342900">
              <a:buFont typeface="Arial" panose="020B0604020202020204" pitchFamily="34" charset="0"/>
              <a:buChar char="•"/>
            </a:pPr>
            <a:r>
              <a:rPr lang="fr-FR" sz="2000" dirty="0"/>
              <a:t>Le signal </a:t>
            </a:r>
            <a:r>
              <a:rPr lang="fr-FR" sz="2000" dirty="0">
                <a:solidFill>
                  <a:schemeClr val="bg1"/>
                </a:solidFill>
                <a:highlight>
                  <a:srgbClr val="FFFF00"/>
                </a:highlight>
              </a:rPr>
              <a:t>jaune</a:t>
            </a:r>
            <a:r>
              <a:rPr lang="fr-FR" sz="2000" dirty="0"/>
              <a:t> représenter la sortie n°3 (OUT) = +12V.</a:t>
            </a:r>
          </a:p>
          <a:p>
            <a:pPr marL="342900" indent="-342900">
              <a:buFont typeface="Arial" panose="020B0604020202020204" pitchFamily="34" charset="0"/>
              <a:buChar char="•"/>
            </a:pPr>
            <a:r>
              <a:rPr lang="fr-FR" sz="2000" dirty="0"/>
              <a:t>Le signal </a:t>
            </a:r>
            <a:r>
              <a:rPr lang="fr-FR" sz="2000" dirty="0">
                <a:solidFill>
                  <a:schemeClr val="bg1"/>
                </a:solidFill>
                <a:highlight>
                  <a:srgbClr val="00FFFF"/>
                </a:highlight>
              </a:rPr>
              <a:t>bleu</a:t>
            </a:r>
            <a:r>
              <a:rPr lang="fr-FR" sz="2000" dirty="0"/>
              <a:t> représenter l’entrée n°2 (TRIG) = 0V.</a:t>
            </a:r>
          </a:p>
          <a:p>
            <a:endParaRPr lang="fr-FR" dirty="0"/>
          </a:p>
        </p:txBody>
      </p:sp>
      <p:pic>
        <p:nvPicPr>
          <p:cNvPr id="4" name="Image 3">
            <a:extLst>
              <a:ext uri="{FF2B5EF4-FFF2-40B4-BE49-F238E27FC236}">
                <a16:creationId xmlns:a16="http://schemas.microsoft.com/office/drawing/2014/main" id="{79FD4D86-9DFF-EC25-F9B2-454601E80ED9}"/>
              </a:ext>
            </a:extLst>
          </p:cNvPr>
          <p:cNvPicPr>
            <a:picLocks noChangeAspect="1"/>
          </p:cNvPicPr>
          <p:nvPr/>
        </p:nvPicPr>
        <p:blipFill>
          <a:blip r:embed="rId2"/>
          <a:stretch>
            <a:fillRect/>
          </a:stretch>
        </p:blipFill>
        <p:spPr>
          <a:xfrm>
            <a:off x="1813562" y="805219"/>
            <a:ext cx="8561697" cy="4271748"/>
          </a:xfrm>
          <a:prstGeom prst="rect">
            <a:avLst/>
          </a:prstGeom>
        </p:spPr>
      </p:pic>
    </p:spTree>
    <p:extLst>
      <p:ext uri="{BB962C8B-B14F-4D97-AF65-F5344CB8AC3E}">
        <p14:creationId xmlns:p14="http://schemas.microsoft.com/office/powerpoint/2010/main" val="252049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3DAB811-0426-D343-8CC7-76605E2A7749}"/>
              </a:ext>
            </a:extLst>
          </p:cNvPr>
          <p:cNvSpPr>
            <a:spLocks noGrp="1"/>
          </p:cNvSpPr>
          <p:nvPr>
            <p:ph type="body" idx="1"/>
          </p:nvPr>
        </p:nvSpPr>
        <p:spPr>
          <a:xfrm>
            <a:off x="1141410" y="928049"/>
            <a:ext cx="10036105" cy="5254388"/>
          </a:xfrm>
        </p:spPr>
        <p:txBody>
          <a:bodyPr>
            <a:normAutofit fontScale="92500" lnSpcReduction="10000"/>
          </a:bodyPr>
          <a:lstStyle/>
          <a:p>
            <a:pPr lvl="0" algn="just" rtl="0">
              <a:lnSpc>
                <a:spcPct val="115000"/>
              </a:lnSpc>
              <a:spcAft>
                <a:spcPts val="600"/>
              </a:spcAft>
            </a:pPr>
            <a:r>
              <a:rPr lang="fr-FR" sz="2600" cap="none" dirty="0">
                <a:solidFill>
                  <a:srgbClr val="00B0F0"/>
                </a:solidFill>
                <a:effectLst/>
                <a:latin typeface="+mj-lt"/>
                <a:ea typeface="Calibri" panose="020F0502020204030204" pitchFamily="34" charset="0"/>
                <a:cs typeface="Times New Roman" panose="02020603050405020304" pitchFamily="18" charset="0"/>
              </a:rPr>
              <a:t>b. INTERRUPTEUR</a:t>
            </a:r>
            <a:r>
              <a:rPr lang="fr-FR" sz="2600" cap="none" dirty="0">
                <a:solidFill>
                  <a:srgbClr val="00B0F0"/>
                </a:solidFill>
                <a:effectLst/>
                <a:latin typeface="+mj-lt"/>
                <a:ea typeface="Calibri" panose="020F0502020204030204" pitchFamily="34" charset="0"/>
                <a:cs typeface="Arial" panose="020B0604020202020204" pitchFamily="34" charset="0"/>
              </a:rPr>
              <a:t> </a:t>
            </a:r>
            <a:r>
              <a:rPr lang="fr-FR" sz="2600" dirty="0">
                <a:solidFill>
                  <a:srgbClr val="00B0F0"/>
                </a:solidFill>
                <a:effectLst/>
                <a:latin typeface="+mj-lt"/>
                <a:ea typeface="Calibri" panose="020F0502020204030204" pitchFamily="34" charset="0"/>
                <a:cs typeface="Arial" panose="020B0604020202020204" pitchFamily="34" charset="0"/>
              </a:rPr>
              <a:t>fermé :</a:t>
            </a:r>
            <a:endParaRPr lang="fr-FR" sz="2600" dirty="0">
              <a:effectLst/>
              <a:latin typeface="+mj-lt"/>
              <a:ea typeface="Calibri" panose="020F0502020204030204" pitchFamily="34" charset="0"/>
              <a:cs typeface="Arial" panose="020B0604020202020204" pitchFamily="34" charset="0"/>
            </a:endParaRPr>
          </a:p>
          <a:p>
            <a:pPr indent="288290">
              <a:lnSpc>
                <a:spcPct val="115000"/>
              </a:lnSpc>
              <a:spcAft>
                <a:spcPts val="600"/>
              </a:spcAft>
            </a:pPr>
            <a:r>
              <a:rPr lang="fr-FR"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fr-FR" sz="2600" dirty="0">
                <a:solidFill>
                  <a:schemeClr val="tx1"/>
                </a:solidFill>
                <a:effectLst/>
                <a:latin typeface="+mj-lt"/>
                <a:ea typeface="Calibri" panose="020F0502020204030204" pitchFamily="34" charset="0"/>
                <a:cs typeface="Arial" panose="020B0604020202020204" pitchFamily="34" charset="0"/>
              </a:rPr>
              <a:t>Lorsque l’interrupteur est fermé, cela signifie qu'il y a du courant dans les entrées n°</a:t>
            </a:r>
            <a:r>
              <a:rPr lang="fr-FR" sz="2600" b="1" dirty="0">
                <a:solidFill>
                  <a:schemeClr val="tx1"/>
                </a:solidFill>
                <a:effectLst/>
                <a:latin typeface="+mj-lt"/>
                <a:ea typeface="Calibri" panose="020F0502020204030204" pitchFamily="34" charset="0"/>
                <a:cs typeface="Arial" panose="020B0604020202020204" pitchFamily="34" charset="0"/>
              </a:rPr>
              <a:t>2</a:t>
            </a:r>
            <a:r>
              <a:rPr lang="fr-FR" sz="2600" dirty="0">
                <a:solidFill>
                  <a:schemeClr val="tx1"/>
                </a:solidFill>
                <a:effectLst/>
                <a:latin typeface="+mj-lt"/>
                <a:ea typeface="Calibri" panose="020F0502020204030204" pitchFamily="34" charset="0"/>
                <a:cs typeface="Arial" panose="020B0604020202020204" pitchFamily="34" charset="0"/>
              </a:rPr>
              <a:t> (</a:t>
            </a:r>
            <a:r>
              <a:rPr lang="fr-FR" sz="2600" b="1" dirty="0">
                <a:solidFill>
                  <a:schemeClr val="tx1"/>
                </a:solidFill>
                <a:effectLst/>
                <a:latin typeface="+mj-lt"/>
                <a:ea typeface="Calibri" panose="020F0502020204030204" pitchFamily="34" charset="0"/>
                <a:cs typeface="Arial" panose="020B0604020202020204" pitchFamily="34" charset="0"/>
              </a:rPr>
              <a:t>TRIG</a:t>
            </a:r>
            <a:r>
              <a:rPr lang="fr-FR" sz="2600" dirty="0">
                <a:solidFill>
                  <a:schemeClr val="tx1"/>
                </a:solidFill>
                <a:effectLst/>
                <a:latin typeface="+mj-lt"/>
                <a:ea typeface="Calibri" panose="020F0502020204030204" pitchFamily="34" charset="0"/>
                <a:cs typeface="Arial" panose="020B0604020202020204" pitchFamily="34" charset="0"/>
              </a:rPr>
              <a:t>) et n°</a:t>
            </a:r>
            <a:r>
              <a:rPr lang="fr-FR" sz="2600" b="1" dirty="0">
                <a:solidFill>
                  <a:schemeClr val="tx1"/>
                </a:solidFill>
                <a:effectLst/>
                <a:latin typeface="+mj-lt"/>
                <a:ea typeface="Calibri" panose="020F0502020204030204" pitchFamily="34" charset="0"/>
                <a:cs typeface="Arial" panose="020B0604020202020204" pitchFamily="34" charset="0"/>
              </a:rPr>
              <a:t>6</a:t>
            </a:r>
            <a:r>
              <a:rPr lang="fr-FR" sz="2600" dirty="0">
                <a:solidFill>
                  <a:schemeClr val="tx1"/>
                </a:solidFill>
                <a:effectLst/>
                <a:latin typeface="+mj-lt"/>
                <a:ea typeface="Calibri" panose="020F0502020204030204" pitchFamily="34" charset="0"/>
                <a:cs typeface="Arial" panose="020B0604020202020204" pitchFamily="34" charset="0"/>
              </a:rPr>
              <a:t> (</a:t>
            </a:r>
            <a:r>
              <a:rPr lang="fr-FR" sz="2600" b="1" dirty="0">
                <a:solidFill>
                  <a:schemeClr val="tx1"/>
                </a:solidFill>
                <a:effectLst/>
                <a:latin typeface="+mj-lt"/>
                <a:ea typeface="Calibri" panose="020F0502020204030204" pitchFamily="34" charset="0"/>
                <a:cs typeface="Arial" panose="020B0604020202020204" pitchFamily="34" charset="0"/>
              </a:rPr>
              <a:t>THRES</a:t>
            </a:r>
            <a:r>
              <a:rPr lang="fr-FR" sz="2600" dirty="0">
                <a:solidFill>
                  <a:schemeClr val="tx1"/>
                </a:solidFill>
                <a:effectLst/>
                <a:latin typeface="+mj-lt"/>
                <a:ea typeface="Calibri" panose="020F0502020204030204" pitchFamily="34" charset="0"/>
                <a:cs typeface="Arial" panose="020B0604020202020204" pitchFamily="34" charset="0"/>
              </a:rPr>
              <a:t>) connectées ensemble, et à partir de là </a:t>
            </a:r>
            <a:r>
              <a:rPr lang="fr-FR" sz="2600" dirty="0">
                <a:solidFill>
                  <a:schemeClr val="bg1"/>
                </a:solidFill>
                <a:effectLst/>
                <a:highlight>
                  <a:srgbClr val="FFFF00"/>
                </a:highlight>
                <a:latin typeface="+mj-lt"/>
                <a:ea typeface="Calibri" panose="020F0502020204030204" pitchFamily="34" charset="0"/>
                <a:cs typeface="Arial" panose="020B0604020202020204" pitchFamily="34" charset="0"/>
              </a:rPr>
              <a:t>le comparateur jaune</a:t>
            </a:r>
            <a:r>
              <a:rPr lang="fr-FR" sz="2600" dirty="0">
                <a:solidFill>
                  <a:schemeClr val="bg1"/>
                </a:solidFill>
                <a:effectLst/>
                <a:latin typeface="+mj-lt"/>
                <a:ea typeface="Calibri" panose="020F0502020204030204" pitchFamily="34" charset="0"/>
                <a:cs typeface="Arial" panose="020B0604020202020204" pitchFamily="34" charset="0"/>
              </a:rPr>
              <a:t> </a:t>
            </a:r>
            <a:r>
              <a:rPr lang="fr-FR" sz="2600" dirty="0">
                <a:solidFill>
                  <a:schemeClr val="tx1"/>
                </a:solidFill>
                <a:effectLst/>
                <a:latin typeface="+mj-lt"/>
                <a:ea typeface="Calibri" panose="020F0502020204030204" pitchFamily="34" charset="0"/>
                <a:cs typeface="Arial" panose="020B0604020202020204" pitchFamily="34" charset="0"/>
              </a:rPr>
              <a:t>connecté à l'entrée n°</a:t>
            </a:r>
            <a:r>
              <a:rPr lang="fr-FR" sz="2600" b="1" dirty="0">
                <a:solidFill>
                  <a:schemeClr val="tx1"/>
                </a:solidFill>
                <a:effectLst/>
                <a:latin typeface="+mj-lt"/>
                <a:ea typeface="Calibri" panose="020F0502020204030204" pitchFamily="34" charset="0"/>
                <a:cs typeface="Arial" panose="020B0604020202020204" pitchFamily="34" charset="0"/>
              </a:rPr>
              <a:t>6</a:t>
            </a:r>
            <a:r>
              <a:rPr lang="fr-FR" sz="2600" dirty="0">
                <a:solidFill>
                  <a:schemeClr val="tx1"/>
                </a:solidFill>
                <a:effectLst/>
                <a:latin typeface="+mj-lt"/>
                <a:ea typeface="Calibri" panose="020F0502020204030204" pitchFamily="34" charset="0"/>
                <a:cs typeface="Arial" panose="020B0604020202020204" pitchFamily="34" charset="0"/>
              </a:rPr>
              <a:t> (</a:t>
            </a:r>
            <a:r>
              <a:rPr lang="fr-FR" sz="2600" b="1" dirty="0">
                <a:solidFill>
                  <a:schemeClr val="tx1"/>
                </a:solidFill>
                <a:effectLst/>
                <a:latin typeface="+mj-lt"/>
                <a:ea typeface="Calibri" panose="020F0502020204030204" pitchFamily="34" charset="0"/>
                <a:cs typeface="Arial" panose="020B0604020202020204" pitchFamily="34" charset="0"/>
              </a:rPr>
              <a:t>THRES</a:t>
            </a:r>
            <a:r>
              <a:rPr lang="fr-FR" sz="2600" dirty="0">
                <a:solidFill>
                  <a:schemeClr val="tx1"/>
                </a:solidFill>
                <a:effectLst/>
                <a:latin typeface="+mj-lt"/>
                <a:ea typeface="Calibri" panose="020F0502020204030204" pitchFamily="34" charset="0"/>
                <a:cs typeface="Arial" panose="020B0604020202020204" pitchFamily="34" charset="0"/>
              </a:rPr>
              <a:t>) prend la valeur positive(</a:t>
            </a:r>
            <a:r>
              <a:rPr lang="fr-FR" sz="2600" b="1" dirty="0">
                <a:solidFill>
                  <a:schemeClr val="tx1"/>
                </a:solidFill>
                <a:effectLst/>
                <a:latin typeface="+mj-lt"/>
                <a:ea typeface="Calibri" panose="020F0502020204030204" pitchFamily="34" charset="0"/>
                <a:cs typeface="Arial" panose="020B0604020202020204" pitchFamily="34" charset="0"/>
              </a:rPr>
              <a:t>+</a:t>
            </a:r>
            <a:r>
              <a:rPr lang="fr-FR" sz="2600" dirty="0">
                <a:solidFill>
                  <a:schemeClr val="tx1"/>
                </a:solidFill>
                <a:effectLst/>
                <a:latin typeface="+mj-lt"/>
                <a:ea typeface="Calibri" panose="020F0502020204030204" pitchFamily="34" charset="0"/>
                <a:cs typeface="Arial" panose="020B0604020202020204" pitchFamily="34" charset="0"/>
              </a:rPr>
              <a:t>) à laquelle nous nous référons avec le numéro </a:t>
            </a:r>
            <a:r>
              <a:rPr lang="fr-FR" sz="2600" b="1" dirty="0">
                <a:solidFill>
                  <a:schemeClr val="tx1"/>
                </a:solidFill>
                <a:effectLst/>
                <a:latin typeface="+mj-lt"/>
                <a:ea typeface="Calibri" panose="020F0502020204030204" pitchFamily="34" charset="0"/>
                <a:cs typeface="Arial" panose="020B0604020202020204" pitchFamily="34" charset="0"/>
              </a:rPr>
              <a:t>1</a:t>
            </a:r>
            <a:r>
              <a:rPr lang="fr-FR" sz="2600" dirty="0">
                <a:solidFill>
                  <a:schemeClr val="tx1"/>
                </a:solidFill>
                <a:effectLst/>
                <a:latin typeface="+mj-lt"/>
                <a:ea typeface="Calibri" panose="020F0502020204030204" pitchFamily="34" charset="0"/>
                <a:cs typeface="Arial" panose="020B0604020202020204" pitchFamily="34" charset="0"/>
              </a:rPr>
              <a:t> va à l'entrée </a:t>
            </a:r>
            <a:r>
              <a:rPr lang="fr-FR" sz="2600" b="1" dirty="0">
                <a:solidFill>
                  <a:schemeClr val="tx1"/>
                </a:solidFill>
                <a:effectLst/>
                <a:latin typeface="+mj-lt"/>
                <a:ea typeface="Calibri" panose="020F0502020204030204" pitchFamily="34" charset="0"/>
                <a:cs typeface="Arial" panose="020B0604020202020204" pitchFamily="34" charset="0"/>
              </a:rPr>
              <a:t>R</a:t>
            </a:r>
            <a:r>
              <a:rPr lang="fr-FR" sz="2600" dirty="0">
                <a:solidFill>
                  <a:schemeClr val="tx1"/>
                </a:solidFill>
                <a:effectLst/>
                <a:latin typeface="+mj-lt"/>
                <a:ea typeface="Calibri" panose="020F0502020204030204" pitchFamily="34" charset="0"/>
                <a:cs typeface="Arial" panose="020B0604020202020204" pitchFamily="34" charset="0"/>
              </a:rPr>
              <a:t> de </a:t>
            </a:r>
            <a:r>
              <a:rPr lang="fr-FR" sz="2600" dirty="0">
                <a:solidFill>
                  <a:schemeClr val="tx1"/>
                </a:solidFill>
                <a:effectLst/>
                <a:highlight>
                  <a:srgbClr val="800080"/>
                </a:highlight>
                <a:latin typeface="+mj-lt"/>
                <a:ea typeface="Calibri" panose="020F0502020204030204" pitchFamily="34" charset="0"/>
                <a:cs typeface="Arial" panose="020B0604020202020204" pitchFamily="34" charset="0"/>
              </a:rPr>
              <a:t>l'onduleur RS en violet</a:t>
            </a:r>
            <a:r>
              <a:rPr lang="fr-FR" sz="2600" dirty="0">
                <a:solidFill>
                  <a:schemeClr val="tx1"/>
                </a:solidFill>
                <a:effectLst/>
                <a:latin typeface="+mj-lt"/>
                <a:ea typeface="Calibri" panose="020F0502020204030204" pitchFamily="34" charset="0"/>
                <a:cs typeface="Arial" panose="020B0604020202020204" pitchFamily="34" charset="0"/>
              </a:rPr>
              <a:t>, tandis que </a:t>
            </a:r>
            <a:r>
              <a:rPr lang="fr-FR" sz="2600" dirty="0">
                <a:solidFill>
                  <a:schemeClr val="tx1"/>
                </a:solidFill>
                <a:effectLst/>
                <a:highlight>
                  <a:srgbClr val="FF0000"/>
                </a:highlight>
                <a:latin typeface="+mj-lt"/>
                <a:ea typeface="Calibri" panose="020F0502020204030204" pitchFamily="34" charset="0"/>
                <a:cs typeface="Arial" panose="020B0604020202020204" pitchFamily="34" charset="0"/>
              </a:rPr>
              <a:t>le comparateur rouge</a:t>
            </a:r>
            <a:r>
              <a:rPr lang="fr-FR" sz="2600" dirty="0">
                <a:solidFill>
                  <a:schemeClr val="tx1"/>
                </a:solidFill>
                <a:effectLst/>
                <a:latin typeface="+mj-lt"/>
                <a:ea typeface="Calibri" panose="020F0502020204030204" pitchFamily="34" charset="0"/>
                <a:cs typeface="Arial" panose="020B0604020202020204" pitchFamily="34" charset="0"/>
              </a:rPr>
              <a:t> connecté à l'entrée n°</a:t>
            </a:r>
            <a:r>
              <a:rPr lang="fr-FR" sz="2600" b="1" dirty="0">
                <a:solidFill>
                  <a:schemeClr val="tx1"/>
                </a:solidFill>
                <a:effectLst/>
                <a:latin typeface="+mj-lt"/>
                <a:ea typeface="Calibri" panose="020F0502020204030204" pitchFamily="34" charset="0"/>
                <a:cs typeface="Arial" panose="020B0604020202020204" pitchFamily="34" charset="0"/>
              </a:rPr>
              <a:t>2</a:t>
            </a:r>
            <a:r>
              <a:rPr lang="fr-FR" sz="2600" dirty="0">
                <a:solidFill>
                  <a:schemeClr val="tx1"/>
                </a:solidFill>
                <a:effectLst/>
                <a:latin typeface="+mj-lt"/>
                <a:ea typeface="Calibri" panose="020F0502020204030204" pitchFamily="34" charset="0"/>
                <a:cs typeface="Arial" panose="020B0604020202020204" pitchFamily="34" charset="0"/>
              </a:rPr>
              <a:t> (</a:t>
            </a:r>
            <a:r>
              <a:rPr lang="fr-FR" sz="2600" b="1" dirty="0">
                <a:solidFill>
                  <a:schemeClr val="tx1"/>
                </a:solidFill>
                <a:effectLst/>
                <a:latin typeface="+mj-lt"/>
                <a:ea typeface="Calibri" panose="020F0502020204030204" pitchFamily="34" charset="0"/>
                <a:cs typeface="Arial" panose="020B0604020202020204" pitchFamily="34" charset="0"/>
              </a:rPr>
              <a:t>TRIG</a:t>
            </a:r>
            <a:r>
              <a:rPr lang="fr-FR" sz="2600" dirty="0">
                <a:solidFill>
                  <a:schemeClr val="tx1"/>
                </a:solidFill>
                <a:effectLst/>
                <a:latin typeface="+mj-lt"/>
                <a:ea typeface="Calibri" panose="020F0502020204030204" pitchFamily="34" charset="0"/>
                <a:cs typeface="Arial" panose="020B0604020202020204" pitchFamily="34" charset="0"/>
              </a:rPr>
              <a:t>) prend la valeur négative(-) que nous appelons le nombre </a:t>
            </a:r>
            <a:r>
              <a:rPr lang="fr-FR" sz="2600" b="1" dirty="0">
                <a:solidFill>
                  <a:schemeClr val="tx1"/>
                </a:solidFill>
                <a:effectLst/>
                <a:latin typeface="+mj-lt"/>
                <a:ea typeface="Calibri" panose="020F0502020204030204" pitchFamily="34" charset="0"/>
                <a:cs typeface="Arial" panose="020B0604020202020204" pitchFamily="34" charset="0"/>
              </a:rPr>
              <a:t>0</a:t>
            </a:r>
            <a:r>
              <a:rPr lang="fr-FR" sz="2600" dirty="0">
                <a:solidFill>
                  <a:schemeClr val="tx1"/>
                </a:solidFill>
                <a:effectLst/>
                <a:latin typeface="+mj-lt"/>
                <a:ea typeface="Calibri" panose="020F0502020204030204" pitchFamily="34" charset="0"/>
                <a:cs typeface="Arial" panose="020B0604020202020204" pitchFamily="34" charset="0"/>
              </a:rPr>
              <a:t> Vous allez à l'entrée </a:t>
            </a:r>
            <a:r>
              <a:rPr lang="fr-FR" sz="2600" b="1" dirty="0">
                <a:solidFill>
                  <a:schemeClr val="tx1"/>
                </a:solidFill>
                <a:effectLst/>
                <a:latin typeface="+mj-lt"/>
                <a:ea typeface="Calibri" panose="020F0502020204030204" pitchFamily="34" charset="0"/>
                <a:cs typeface="Arial" panose="020B0604020202020204" pitchFamily="34" charset="0"/>
              </a:rPr>
              <a:t>S</a:t>
            </a:r>
            <a:r>
              <a:rPr lang="fr-FR" sz="2600" dirty="0">
                <a:solidFill>
                  <a:schemeClr val="tx1"/>
                </a:solidFill>
                <a:effectLst/>
                <a:latin typeface="+mj-lt"/>
                <a:ea typeface="Calibri" panose="020F0502020204030204" pitchFamily="34" charset="0"/>
                <a:cs typeface="Arial" panose="020B0604020202020204" pitchFamily="34" charset="0"/>
              </a:rPr>
              <a:t> de </a:t>
            </a:r>
            <a:r>
              <a:rPr lang="fr-FR" sz="2600" dirty="0">
                <a:solidFill>
                  <a:schemeClr val="tx1"/>
                </a:solidFill>
                <a:effectLst/>
                <a:highlight>
                  <a:srgbClr val="800080"/>
                </a:highlight>
                <a:latin typeface="+mj-lt"/>
                <a:ea typeface="Calibri" panose="020F0502020204030204" pitchFamily="34" charset="0"/>
                <a:cs typeface="Arial" panose="020B0604020202020204" pitchFamily="34" charset="0"/>
              </a:rPr>
              <a:t>l'onduleur RS</a:t>
            </a:r>
            <a:r>
              <a:rPr lang="fr-FR" sz="2600" dirty="0">
                <a:solidFill>
                  <a:schemeClr val="tx1"/>
                </a:solidFill>
                <a:effectLst/>
                <a:latin typeface="+mj-lt"/>
                <a:ea typeface="Calibri" panose="020F0502020204030204" pitchFamily="34" charset="0"/>
                <a:cs typeface="Arial" panose="020B0604020202020204" pitchFamily="34" charset="0"/>
              </a:rPr>
              <a:t>, et à partir de là </a:t>
            </a:r>
            <a:r>
              <a:rPr lang="fr-FR" sz="2600" b="1" dirty="0">
                <a:solidFill>
                  <a:schemeClr val="tx1"/>
                </a:solidFill>
                <a:effectLst/>
                <a:latin typeface="+mj-lt"/>
                <a:ea typeface="Calibri" panose="020F0502020204030204" pitchFamily="34" charset="0"/>
                <a:cs typeface="Arial" panose="020B0604020202020204" pitchFamily="34" charset="0"/>
              </a:rPr>
              <a:t>R = ​​1</a:t>
            </a:r>
            <a:r>
              <a:rPr lang="fr-FR" sz="2600" dirty="0">
                <a:solidFill>
                  <a:schemeClr val="tx1"/>
                </a:solidFill>
                <a:effectLst/>
                <a:latin typeface="+mj-lt"/>
                <a:ea typeface="Calibri" panose="020F0502020204030204" pitchFamily="34" charset="0"/>
                <a:cs typeface="Arial" panose="020B0604020202020204" pitchFamily="34" charset="0"/>
              </a:rPr>
              <a:t> et </a:t>
            </a:r>
            <a:r>
              <a:rPr lang="fr-FR" sz="2600" b="1" dirty="0">
                <a:solidFill>
                  <a:schemeClr val="tx1"/>
                </a:solidFill>
                <a:effectLst/>
                <a:latin typeface="+mj-lt"/>
                <a:ea typeface="Calibri" panose="020F0502020204030204" pitchFamily="34" charset="0"/>
                <a:cs typeface="Arial" panose="020B0604020202020204" pitchFamily="34" charset="0"/>
              </a:rPr>
              <a:t>S = 0</a:t>
            </a:r>
            <a:r>
              <a:rPr lang="fr-FR" sz="2600" dirty="0">
                <a:solidFill>
                  <a:schemeClr val="tx1"/>
                </a:solidFill>
                <a:effectLst/>
                <a:latin typeface="+mj-lt"/>
                <a:ea typeface="Calibri" panose="020F0502020204030204" pitchFamily="34" charset="0"/>
                <a:cs typeface="Arial" panose="020B0604020202020204" pitchFamily="34" charset="0"/>
              </a:rPr>
              <a:t> signifie la sortie de l'onduleur = </a:t>
            </a:r>
            <a:r>
              <a:rPr lang="fr-FR" sz="2600" b="1" dirty="0">
                <a:solidFill>
                  <a:schemeClr val="tx1"/>
                </a:solidFill>
                <a:effectLst/>
                <a:latin typeface="+mj-lt"/>
                <a:ea typeface="Calibri" panose="020F0502020204030204" pitchFamily="34" charset="0"/>
                <a:cs typeface="Arial" panose="020B0604020202020204" pitchFamily="34" charset="0"/>
              </a:rPr>
              <a:t>1</a:t>
            </a:r>
            <a:r>
              <a:rPr lang="fr-FR" sz="2600" dirty="0">
                <a:solidFill>
                  <a:schemeClr val="tx1"/>
                </a:solidFill>
                <a:effectLst/>
                <a:latin typeface="+mj-lt"/>
                <a:ea typeface="Calibri" panose="020F0502020204030204" pitchFamily="34" charset="0"/>
                <a:cs typeface="Arial" panose="020B0604020202020204" pitchFamily="34" charset="0"/>
              </a:rPr>
              <a:t> et avec un </a:t>
            </a:r>
            <a:r>
              <a:rPr lang="fr-FR" sz="2600" dirty="0">
                <a:solidFill>
                  <a:schemeClr val="tx1"/>
                </a:solidFill>
                <a:effectLst/>
                <a:highlight>
                  <a:srgbClr val="FF00FF"/>
                </a:highlight>
                <a:latin typeface="+mj-lt"/>
                <a:ea typeface="Calibri" panose="020F0502020204030204" pitchFamily="34" charset="0"/>
                <a:cs typeface="Arial" panose="020B0604020202020204" pitchFamily="34" charset="0"/>
              </a:rPr>
              <a:t>inverseur en rose</a:t>
            </a:r>
            <a:r>
              <a:rPr lang="fr-FR" sz="2600" dirty="0">
                <a:solidFill>
                  <a:schemeClr val="tx1"/>
                </a:solidFill>
                <a:effectLst/>
                <a:latin typeface="+mj-lt"/>
                <a:ea typeface="Calibri" panose="020F0502020204030204" pitchFamily="34" charset="0"/>
                <a:cs typeface="Arial" panose="020B0604020202020204" pitchFamily="34" charset="0"/>
              </a:rPr>
              <a:t> la sortie n°</a:t>
            </a:r>
            <a:r>
              <a:rPr lang="fr-FR" sz="2600" b="1" dirty="0">
                <a:solidFill>
                  <a:schemeClr val="tx1"/>
                </a:solidFill>
                <a:effectLst/>
                <a:latin typeface="+mj-lt"/>
                <a:ea typeface="Calibri" panose="020F0502020204030204" pitchFamily="34" charset="0"/>
                <a:cs typeface="Arial" panose="020B0604020202020204" pitchFamily="34" charset="0"/>
              </a:rPr>
              <a:t>3 </a:t>
            </a:r>
            <a:r>
              <a:rPr lang="fr-FR" sz="2600" dirty="0">
                <a:solidFill>
                  <a:schemeClr val="tx1"/>
                </a:solidFill>
                <a:effectLst/>
                <a:latin typeface="+mj-lt"/>
                <a:ea typeface="Calibri" panose="020F0502020204030204" pitchFamily="34" charset="0"/>
                <a:cs typeface="Arial" panose="020B0604020202020204" pitchFamily="34" charset="0"/>
              </a:rPr>
              <a:t>(</a:t>
            </a:r>
            <a:r>
              <a:rPr lang="fr-FR" sz="2600" b="1" dirty="0">
                <a:solidFill>
                  <a:schemeClr val="tx1"/>
                </a:solidFill>
                <a:effectLst/>
                <a:latin typeface="+mj-lt"/>
                <a:ea typeface="Calibri" panose="020F0502020204030204" pitchFamily="34" charset="0"/>
                <a:cs typeface="Arial" panose="020B0604020202020204" pitchFamily="34" charset="0"/>
              </a:rPr>
              <a:t>OUT</a:t>
            </a:r>
            <a:r>
              <a:rPr lang="fr-FR" sz="2600" dirty="0">
                <a:solidFill>
                  <a:schemeClr val="tx1"/>
                </a:solidFill>
                <a:effectLst/>
                <a:latin typeface="+mj-lt"/>
                <a:ea typeface="Calibri" panose="020F0502020204030204" pitchFamily="34" charset="0"/>
                <a:cs typeface="Arial" panose="020B0604020202020204" pitchFamily="34" charset="0"/>
              </a:rPr>
              <a:t>) devient </a:t>
            </a:r>
            <a:r>
              <a:rPr lang="fr-FR" sz="2600" b="1" dirty="0">
                <a:solidFill>
                  <a:schemeClr val="tx1"/>
                </a:solidFill>
                <a:effectLst/>
                <a:latin typeface="+mj-lt"/>
                <a:ea typeface="Calibri" panose="020F0502020204030204" pitchFamily="34" charset="0"/>
                <a:cs typeface="Arial" panose="020B0604020202020204" pitchFamily="34" charset="0"/>
              </a:rPr>
              <a:t>0</a:t>
            </a:r>
            <a:r>
              <a:rPr lang="fr-FR" sz="2600" dirty="0">
                <a:solidFill>
                  <a:schemeClr val="tx1"/>
                </a:solidFill>
                <a:effectLst/>
                <a:latin typeface="+mj-lt"/>
                <a:ea typeface="Calibri" panose="020F0502020204030204" pitchFamily="34" charset="0"/>
                <a:cs typeface="Arial" panose="020B0604020202020204" pitchFamily="34" charset="0"/>
              </a:rPr>
              <a:t>, et cela signifie qu'il y a une tension négative </a:t>
            </a:r>
            <a:r>
              <a:rPr lang="fr-FR" sz="2600" b="1" dirty="0">
                <a:solidFill>
                  <a:schemeClr val="tx1"/>
                </a:solidFill>
                <a:effectLst/>
                <a:latin typeface="+mj-lt"/>
                <a:ea typeface="Calibri" panose="020F0502020204030204" pitchFamily="34" charset="0"/>
                <a:cs typeface="Arial" panose="020B0604020202020204" pitchFamily="34" charset="0"/>
              </a:rPr>
              <a:t>V</a:t>
            </a:r>
            <a:r>
              <a:rPr lang="fr-FR" sz="2600" b="1" baseline="-25000" dirty="0">
                <a:solidFill>
                  <a:schemeClr val="tx1"/>
                </a:solidFill>
                <a:effectLst/>
                <a:latin typeface="+mj-lt"/>
                <a:ea typeface="Calibri" panose="020F0502020204030204" pitchFamily="34" charset="0"/>
                <a:cs typeface="Arial" panose="020B0604020202020204" pitchFamily="34" charset="0"/>
              </a:rPr>
              <a:t>OUT </a:t>
            </a:r>
            <a:r>
              <a:rPr lang="fr-FR" sz="2600" dirty="0">
                <a:solidFill>
                  <a:schemeClr val="tx1"/>
                </a:solidFill>
                <a:effectLst/>
                <a:latin typeface="+mj-lt"/>
                <a:ea typeface="Calibri" panose="020F0502020204030204" pitchFamily="34" charset="0"/>
                <a:cs typeface="Arial" panose="020B0604020202020204" pitchFamily="34" charset="0"/>
              </a:rPr>
              <a:t>=-</a:t>
            </a:r>
            <a:r>
              <a:rPr lang="fr-FR" sz="2600" b="1" dirty="0">
                <a:solidFill>
                  <a:schemeClr val="tx1"/>
                </a:solidFill>
                <a:effectLst/>
                <a:latin typeface="+mj-lt"/>
                <a:ea typeface="Calibri" panose="020F0502020204030204" pitchFamily="34" charset="0"/>
                <a:cs typeface="Arial" panose="020B0604020202020204" pitchFamily="34" charset="0"/>
              </a:rPr>
              <a:t>12V</a:t>
            </a:r>
            <a:r>
              <a:rPr lang="fr-FR" sz="2600" dirty="0">
                <a:solidFill>
                  <a:schemeClr val="tx1"/>
                </a:solidFill>
                <a:effectLst/>
                <a:latin typeface="+mj-lt"/>
                <a:ea typeface="Calibri" panose="020F0502020204030204" pitchFamily="34" charset="0"/>
                <a:cs typeface="Arial" panose="020B0604020202020204" pitchFamily="34" charset="0"/>
              </a:rPr>
              <a:t> à la sortie n°</a:t>
            </a:r>
            <a:r>
              <a:rPr lang="fr-FR" sz="2600" b="1" dirty="0">
                <a:solidFill>
                  <a:schemeClr val="tx1"/>
                </a:solidFill>
                <a:effectLst/>
                <a:latin typeface="+mj-lt"/>
                <a:ea typeface="Calibri" panose="020F0502020204030204" pitchFamily="34" charset="0"/>
                <a:cs typeface="Arial" panose="020B0604020202020204" pitchFamily="34" charset="0"/>
              </a:rPr>
              <a:t>3</a:t>
            </a:r>
            <a:r>
              <a:rPr lang="fr-FR" sz="2600" dirty="0">
                <a:solidFill>
                  <a:schemeClr val="tx1"/>
                </a:solidFill>
                <a:effectLst/>
                <a:latin typeface="+mj-lt"/>
                <a:ea typeface="Calibri" panose="020F0502020204030204" pitchFamily="34" charset="0"/>
                <a:cs typeface="Arial" panose="020B0604020202020204" pitchFamily="34" charset="0"/>
              </a:rPr>
              <a:t>(</a:t>
            </a:r>
            <a:r>
              <a:rPr lang="fr-FR" sz="2600" b="1" dirty="0">
                <a:solidFill>
                  <a:schemeClr val="tx1"/>
                </a:solidFill>
                <a:effectLst/>
                <a:latin typeface="+mj-lt"/>
                <a:ea typeface="Calibri" panose="020F0502020204030204" pitchFamily="34" charset="0"/>
                <a:cs typeface="Arial" panose="020B0604020202020204" pitchFamily="34" charset="0"/>
              </a:rPr>
              <a:t>OUT</a:t>
            </a:r>
            <a:r>
              <a:rPr lang="fr-FR" sz="2600" dirty="0">
                <a:solidFill>
                  <a:schemeClr val="tx1"/>
                </a:solidFill>
                <a:effectLst/>
                <a:latin typeface="+mj-lt"/>
                <a:ea typeface="Calibri" panose="020F0502020204030204" pitchFamily="34" charset="0"/>
                <a:cs typeface="Arial" panose="020B0604020202020204" pitchFamily="34" charset="0"/>
              </a:rPr>
              <a:t>). En Voir l’oscilloscope :</a:t>
            </a:r>
          </a:p>
          <a:p>
            <a:endParaRPr lang="fr-FR" dirty="0"/>
          </a:p>
        </p:txBody>
      </p:sp>
    </p:spTree>
    <p:extLst>
      <p:ext uri="{BB962C8B-B14F-4D97-AF65-F5344CB8AC3E}">
        <p14:creationId xmlns:p14="http://schemas.microsoft.com/office/powerpoint/2010/main" val="60289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C095CBB-AF71-0B36-9F02-2C73DB70E5CB}"/>
              </a:ext>
            </a:extLst>
          </p:cNvPr>
          <p:cNvSpPr>
            <a:spLocks noGrp="1"/>
          </p:cNvSpPr>
          <p:nvPr>
            <p:ph type="body" idx="1"/>
          </p:nvPr>
        </p:nvSpPr>
        <p:spPr>
          <a:xfrm>
            <a:off x="1141411" y="5199796"/>
            <a:ext cx="9906000" cy="1323833"/>
          </a:xfrm>
        </p:spPr>
        <p:txBody>
          <a:bodyPr/>
          <a:lstStyle/>
          <a:p>
            <a:pPr marL="285750" indent="-285750">
              <a:buFont typeface="Arial" panose="020B0604020202020204" pitchFamily="34" charset="0"/>
              <a:buChar char="•"/>
            </a:pPr>
            <a:r>
              <a:rPr lang="fr-FR" sz="2000" dirty="0"/>
              <a:t>Le signal </a:t>
            </a:r>
            <a:r>
              <a:rPr lang="fr-FR" sz="2000" dirty="0">
                <a:solidFill>
                  <a:schemeClr val="bg1"/>
                </a:solidFill>
                <a:highlight>
                  <a:srgbClr val="FFFF00"/>
                </a:highlight>
              </a:rPr>
              <a:t>jaune</a:t>
            </a:r>
            <a:r>
              <a:rPr lang="fr-FR" sz="2000" dirty="0"/>
              <a:t> représenter la sortie n°3 (OUT) = -12V.</a:t>
            </a:r>
          </a:p>
          <a:p>
            <a:pPr marL="285750" indent="-285750">
              <a:buFont typeface="Arial" panose="020B0604020202020204" pitchFamily="34" charset="0"/>
              <a:buChar char="•"/>
            </a:pPr>
            <a:r>
              <a:rPr lang="fr-FR" sz="2000" dirty="0"/>
              <a:t>Le signal </a:t>
            </a:r>
            <a:r>
              <a:rPr lang="fr-FR" sz="2000" dirty="0">
                <a:solidFill>
                  <a:schemeClr val="bg1"/>
                </a:solidFill>
                <a:highlight>
                  <a:srgbClr val="00FFFF"/>
                </a:highlight>
              </a:rPr>
              <a:t>bleu</a:t>
            </a:r>
            <a:r>
              <a:rPr lang="fr-FR" sz="2000" dirty="0"/>
              <a:t> représenter l’entrée n°2 (TRIG) = +12V.</a:t>
            </a:r>
          </a:p>
          <a:p>
            <a:endParaRPr lang="fr-FR" dirty="0"/>
          </a:p>
        </p:txBody>
      </p:sp>
      <p:pic>
        <p:nvPicPr>
          <p:cNvPr id="4" name="Image 3">
            <a:extLst>
              <a:ext uri="{FF2B5EF4-FFF2-40B4-BE49-F238E27FC236}">
                <a16:creationId xmlns:a16="http://schemas.microsoft.com/office/drawing/2014/main" id="{B7397A32-33B9-620F-4356-243AA150799B}"/>
              </a:ext>
            </a:extLst>
          </p:cNvPr>
          <p:cNvPicPr>
            <a:picLocks noChangeAspect="1"/>
          </p:cNvPicPr>
          <p:nvPr/>
        </p:nvPicPr>
        <p:blipFill>
          <a:blip r:embed="rId2"/>
          <a:stretch>
            <a:fillRect/>
          </a:stretch>
        </p:blipFill>
        <p:spPr>
          <a:xfrm>
            <a:off x="1815838" y="751195"/>
            <a:ext cx="8557146" cy="4284829"/>
          </a:xfrm>
          <a:prstGeom prst="rect">
            <a:avLst/>
          </a:prstGeom>
        </p:spPr>
      </p:pic>
    </p:spTree>
    <p:extLst>
      <p:ext uri="{BB962C8B-B14F-4D97-AF65-F5344CB8AC3E}">
        <p14:creationId xmlns:p14="http://schemas.microsoft.com/office/powerpoint/2010/main" val="313059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92C5893F-BB5B-4CE9-8C94-F7BA4C21EBE4}"/>
              </a:ext>
            </a:extLst>
          </p:cNvPr>
          <p:cNvSpPr txBox="1">
            <a:spLocks/>
          </p:cNvSpPr>
          <p:nvPr/>
        </p:nvSpPr>
        <p:spPr>
          <a:xfrm>
            <a:off x="1222131" y="832514"/>
            <a:ext cx="3640015" cy="119235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2</a:t>
            </a:r>
            <a:r>
              <a:rPr lang="fr-FR" sz="2800" baseline="30000" dirty="0">
                <a:solidFill>
                  <a:schemeClr val="accent2"/>
                </a:solidFill>
              </a:rPr>
              <a:t>ème</a:t>
            </a:r>
            <a:r>
              <a:rPr lang="fr-FR" sz="2800" dirty="0">
                <a:solidFill>
                  <a:schemeClr val="accent2"/>
                </a:solidFill>
              </a:rPr>
              <a:t> étage : (Le relais)</a:t>
            </a:r>
          </a:p>
        </p:txBody>
      </p:sp>
      <p:pic>
        <p:nvPicPr>
          <p:cNvPr id="4" name="Image 3">
            <a:extLst>
              <a:ext uri="{FF2B5EF4-FFF2-40B4-BE49-F238E27FC236}">
                <a16:creationId xmlns:a16="http://schemas.microsoft.com/office/drawing/2014/main" id="{B5A33227-D9C2-D26D-C360-B93CB9A729A3}"/>
              </a:ext>
            </a:extLst>
          </p:cNvPr>
          <p:cNvPicPr>
            <a:picLocks noChangeAspect="1"/>
          </p:cNvPicPr>
          <p:nvPr/>
        </p:nvPicPr>
        <p:blipFill>
          <a:blip r:embed="rId2"/>
          <a:stretch>
            <a:fillRect/>
          </a:stretch>
        </p:blipFill>
        <p:spPr>
          <a:xfrm>
            <a:off x="3127612" y="1585758"/>
            <a:ext cx="5936775" cy="4064415"/>
          </a:xfrm>
          <a:prstGeom prst="rect">
            <a:avLst/>
          </a:prstGeom>
        </p:spPr>
      </p:pic>
    </p:spTree>
    <p:extLst>
      <p:ext uri="{BB962C8B-B14F-4D97-AF65-F5344CB8AC3E}">
        <p14:creationId xmlns:p14="http://schemas.microsoft.com/office/powerpoint/2010/main" val="4192894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7552B4B-26FF-A337-E1B3-59BB55D78CE7}"/>
              </a:ext>
            </a:extLst>
          </p:cNvPr>
          <p:cNvSpPr>
            <a:spLocks noGrp="1"/>
          </p:cNvSpPr>
          <p:nvPr>
            <p:ph type="body" idx="1"/>
          </p:nvPr>
        </p:nvSpPr>
        <p:spPr>
          <a:xfrm>
            <a:off x="1141411" y="900753"/>
            <a:ext cx="9906000" cy="4899546"/>
          </a:xfrm>
        </p:spPr>
        <p:txBody>
          <a:bodyPr>
            <a:normAutofit fontScale="92500" lnSpcReduction="20000"/>
          </a:bodyPr>
          <a:lstStyle/>
          <a:p>
            <a:pPr indent="288290" algn="just">
              <a:lnSpc>
                <a:spcPct val="115000"/>
              </a:lnSpc>
              <a:spcAft>
                <a:spcPts val="600"/>
              </a:spcAft>
            </a:pPr>
            <a:r>
              <a:rPr lang="fr-FR"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A</a:t>
            </a:r>
            <a:r>
              <a:rPr lang="fr-FR" sz="2400" dirty="0">
                <a:solidFill>
                  <a:schemeClr val="tx1"/>
                </a:solidFill>
                <a:effectLst/>
                <a:latin typeface="+mj-lt"/>
                <a:ea typeface="Calibri" panose="020F0502020204030204" pitchFamily="34" charset="0"/>
                <a:cs typeface="Arial" panose="020B0604020202020204" pitchFamily="34" charset="0"/>
              </a:rPr>
              <a:t>u deuxième étage du circuit, il y a une </a:t>
            </a:r>
            <a:r>
              <a:rPr lang="fr-FR" sz="2400" b="1" dirty="0">
                <a:solidFill>
                  <a:schemeClr val="tx1"/>
                </a:solidFill>
                <a:effectLst/>
                <a:latin typeface="+mj-lt"/>
                <a:ea typeface="Calibri" panose="020F0502020204030204" pitchFamily="34" charset="0"/>
                <a:cs typeface="Arial" panose="020B0604020202020204" pitchFamily="34" charset="0"/>
              </a:rPr>
              <a:t>diode</a:t>
            </a:r>
            <a:r>
              <a:rPr lang="fr-FR" sz="2400" dirty="0">
                <a:solidFill>
                  <a:schemeClr val="tx1"/>
                </a:solidFill>
                <a:effectLst/>
                <a:latin typeface="+mj-lt"/>
                <a:ea typeface="Calibri" panose="020F0502020204030204" pitchFamily="34" charset="0"/>
                <a:cs typeface="Arial" panose="020B0604020202020204" pitchFamily="34" charset="0"/>
              </a:rPr>
              <a:t> (</a:t>
            </a:r>
            <a:r>
              <a:rPr lang="fr-FR" sz="2400" b="1" dirty="0">
                <a:solidFill>
                  <a:schemeClr val="tx1"/>
                </a:solidFill>
                <a:effectLst/>
                <a:latin typeface="+mj-lt"/>
                <a:ea typeface="Calibri" panose="020F0502020204030204" pitchFamily="34" charset="0"/>
                <a:cs typeface="Arial" panose="020B0604020202020204" pitchFamily="34" charset="0"/>
              </a:rPr>
              <a:t>D1</a:t>
            </a:r>
            <a:r>
              <a:rPr lang="fr-FR" sz="2400" dirty="0">
                <a:solidFill>
                  <a:schemeClr val="tx1"/>
                </a:solidFill>
                <a:effectLst/>
                <a:latin typeface="+mj-lt"/>
                <a:ea typeface="Calibri" panose="020F0502020204030204" pitchFamily="34" charset="0"/>
                <a:cs typeface="Arial" panose="020B0604020202020204" pitchFamily="34" charset="0"/>
              </a:rPr>
              <a:t>) pour protéger le circuit intégré </a:t>
            </a:r>
            <a:r>
              <a:rPr lang="fr-FR" sz="2400" b="1" dirty="0">
                <a:solidFill>
                  <a:schemeClr val="tx1"/>
                </a:solidFill>
                <a:effectLst/>
                <a:latin typeface="+mj-lt"/>
                <a:ea typeface="Calibri" panose="020F0502020204030204" pitchFamily="34" charset="0"/>
                <a:cs typeface="Arial" panose="020B0604020202020204" pitchFamily="34" charset="0"/>
              </a:rPr>
              <a:t>NE555 </a:t>
            </a:r>
            <a:r>
              <a:rPr lang="fr-FR" sz="2400" dirty="0">
                <a:solidFill>
                  <a:schemeClr val="tx1"/>
                </a:solidFill>
                <a:effectLst/>
                <a:latin typeface="+mj-lt"/>
                <a:ea typeface="Calibri" panose="020F0502020204030204" pitchFamily="34" charset="0"/>
                <a:cs typeface="Arial" panose="020B0604020202020204" pitchFamily="34" charset="0"/>
              </a:rPr>
              <a:t>du court-circuit. Après cela, il y a un </a:t>
            </a:r>
            <a:r>
              <a:rPr lang="fr-FR" sz="2400" b="1" dirty="0">
                <a:solidFill>
                  <a:schemeClr val="tx1"/>
                </a:solidFill>
                <a:effectLst/>
                <a:latin typeface="+mj-lt"/>
                <a:ea typeface="Calibri" panose="020F0502020204030204" pitchFamily="34" charset="0"/>
                <a:cs typeface="Arial" panose="020B0604020202020204" pitchFamily="34" charset="0"/>
              </a:rPr>
              <a:t>relais </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RL1</a:t>
            </a:r>
            <a:r>
              <a:rPr lang="fr-FR" sz="2400" dirty="0">
                <a:solidFill>
                  <a:schemeClr val="tx1"/>
                </a:solidFill>
                <a:effectLst/>
                <a:latin typeface="+mj-lt"/>
                <a:ea typeface="Calibri" panose="020F0502020204030204" pitchFamily="34" charset="0"/>
                <a:cs typeface="Arial" panose="020B0604020202020204" pitchFamily="34" charset="0"/>
              </a:rPr>
              <a:t>) connecté à l'entrée n°</a:t>
            </a:r>
            <a:r>
              <a:rPr lang="fr-FR" sz="2400" b="1" dirty="0">
                <a:solidFill>
                  <a:schemeClr val="tx1"/>
                </a:solidFill>
                <a:effectLst/>
                <a:latin typeface="+mj-lt"/>
                <a:ea typeface="Calibri" panose="020F0502020204030204" pitchFamily="34" charset="0"/>
                <a:cs typeface="Arial" panose="020B0604020202020204" pitchFamily="34" charset="0"/>
              </a:rPr>
              <a:t>8 </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VCC</a:t>
            </a:r>
            <a:r>
              <a:rPr lang="fr-FR" sz="2400" dirty="0">
                <a:solidFill>
                  <a:schemeClr val="tx1"/>
                </a:solidFill>
                <a:effectLst/>
                <a:latin typeface="+mj-lt"/>
                <a:ea typeface="Calibri" panose="020F0502020204030204" pitchFamily="34" charset="0"/>
                <a:cs typeface="Arial" panose="020B0604020202020204" pitchFamily="34" charset="0"/>
              </a:rPr>
              <a:t>) et à la sortie n°</a:t>
            </a:r>
            <a:r>
              <a:rPr lang="fr-FR" sz="2400" b="1" dirty="0">
                <a:solidFill>
                  <a:schemeClr val="tx1"/>
                </a:solidFill>
                <a:effectLst/>
                <a:latin typeface="+mj-lt"/>
                <a:ea typeface="Calibri" panose="020F0502020204030204" pitchFamily="34" charset="0"/>
                <a:cs typeface="Arial" panose="020B0604020202020204" pitchFamily="34" charset="0"/>
              </a:rPr>
              <a:t>3 </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OUT</a:t>
            </a:r>
            <a:r>
              <a:rPr lang="fr-FR" sz="2400" dirty="0">
                <a:solidFill>
                  <a:schemeClr val="tx1"/>
                </a:solidFill>
                <a:effectLst/>
                <a:latin typeface="+mj-lt"/>
                <a:ea typeface="Calibri" panose="020F0502020204030204" pitchFamily="34" charset="0"/>
                <a:cs typeface="Arial" panose="020B0604020202020204" pitchFamily="34" charset="0"/>
              </a:rPr>
              <a:t>). Lorsque l’interrupteur est ouvert cela signifie qu’il y a une tension positive dans la sortie n°</a:t>
            </a:r>
            <a:r>
              <a:rPr lang="fr-FR" sz="2400" b="1" dirty="0">
                <a:solidFill>
                  <a:schemeClr val="tx1"/>
                </a:solidFill>
                <a:effectLst/>
                <a:latin typeface="+mj-lt"/>
                <a:ea typeface="Calibri" panose="020F0502020204030204" pitchFamily="34" charset="0"/>
                <a:cs typeface="Arial" panose="020B0604020202020204" pitchFamily="34" charset="0"/>
              </a:rPr>
              <a:t>3 </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OUT</a:t>
            </a:r>
            <a:r>
              <a:rPr lang="fr-FR" sz="2400" dirty="0">
                <a:solidFill>
                  <a:schemeClr val="tx1"/>
                </a:solidFill>
                <a:effectLst/>
                <a:latin typeface="+mj-lt"/>
                <a:ea typeface="Calibri" panose="020F0502020204030204" pitchFamily="34" charset="0"/>
                <a:cs typeface="Arial" panose="020B0604020202020204" pitchFamily="34" charset="0"/>
              </a:rPr>
              <a:t>) et à partir de là, le </a:t>
            </a:r>
            <a:r>
              <a:rPr lang="fr-FR" sz="2400" b="1" dirty="0">
                <a:solidFill>
                  <a:schemeClr val="tx1"/>
                </a:solidFill>
                <a:effectLst/>
                <a:latin typeface="+mj-lt"/>
                <a:ea typeface="Calibri" panose="020F0502020204030204" pitchFamily="34" charset="0"/>
                <a:cs typeface="Arial" panose="020B0604020202020204" pitchFamily="34" charset="0"/>
              </a:rPr>
              <a:t>relais </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RL1</a:t>
            </a:r>
            <a:r>
              <a:rPr lang="fr-FR" sz="2400" dirty="0">
                <a:solidFill>
                  <a:schemeClr val="tx1"/>
                </a:solidFill>
                <a:effectLst/>
                <a:latin typeface="+mj-lt"/>
                <a:ea typeface="Calibri" panose="020F0502020204030204" pitchFamily="34" charset="0"/>
                <a:cs typeface="Arial" panose="020B0604020202020204" pitchFamily="34" charset="0"/>
              </a:rPr>
              <a:t>) ne fonctionne pas en raison de la disponibilité de deux tensions positives et de l'absence de la prise de terre (</a:t>
            </a:r>
            <a:r>
              <a:rPr lang="fr-FR" sz="2400" b="1" dirty="0">
                <a:solidFill>
                  <a:schemeClr val="tx1"/>
                </a:solidFill>
                <a:effectLst/>
                <a:latin typeface="+mj-lt"/>
                <a:ea typeface="Calibri" panose="020F0502020204030204" pitchFamily="34" charset="0"/>
                <a:cs typeface="Arial" panose="020B0604020202020204" pitchFamily="34" charset="0"/>
              </a:rPr>
              <a:t>GND</a:t>
            </a:r>
            <a:r>
              <a:rPr lang="fr-FR" sz="2400" dirty="0">
                <a:solidFill>
                  <a:schemeClr val="tx1"/>
                </a:solidFill>
                <a:effectLst/>
                <a:latin typeface="+mj-lt"/>
                <a:ea typeface="Calibri" panose="020F0502020204030204" pitchFamily="34" charset="0"/>
                <a:cs typeface="Arial" panose="020B0604020202020204" pitchFamily="34" charset="0"/>
              </a:rPr>
              <a:t>).</a:t>
            </a:r>
          </a:p>
          <a:p>
            <a:pPr indent="288290" algn="just">
              <a:lnSpc>
                <a:spcPct val="115000"/>
              </a:lnSpc>
              <a:spcAft>
                <a:spcPts val="600"/>
              </a:spcAft>
            </a:pPr>
            <a:r>
              <a:rPr lang="fr-FR" sz="2400" dirty="0">
                <a:solidFill>
                  <a:schemeClr val="tx1"/>
                </a:solidFill>
                <a:effectLst/>
                <a:latin typeface="+mj-lt"/>
                <a:ea typeface="Calibri" panose="020F0502020204030204" pitchFamily="34" charset="0"/>
                <a:cs typeface="Arial" panose="020B0604020202020204" pitchFamily="34" charset="0"/>
              </a:rPr>
              <a:t>    Lorsque l’interrupteur est fermé, cela signifie qu'il y a une tension négative dans la sortie n°</a:t>
            </a:r>
            <a:r>
              <a:rPr lang="fr-FR" sz="2400" b="1" dirty="0">
                <a:solidFill>
                  <a:schemeClr val="tx1"/>
                </a:solidFill>
                <a:effectLst/>
                <a:latin typeface="+mj-lt"/>
                <a:ea typeface="Calibri" panose="020F0502020204030204" pitchFamily="34" charset="0"/>
                <a:cs typeface="Arial" panose="020B0604020202020204" pitchFamily="34" charset="0"/>
              </a:rPr>
              <a:t>3 </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OUT</a:t>
            </a:r>
            <a:r>
              <a:rPr lang="fr-FR" sz="2400" dirty="0">
                <a:solidFill>
                  <a:schemeClr val="tx1"/>
                </a:solidFill>
                <a:effectLst/>
                <a:latin typeface="+mj-lt"/>
                <a:ea typeface="Calibri" panose="020F0502020204030204" pitchFamily="34" charset="0"/>
                <a:cs typeface="Arial" panose="020B0604020202020204" pitchFamily="34" charset="0"/>
              </a:rPr>
              <a:t>) et à partir de là, le </a:t>
            </a:r>
            <a:r>
              <a:rPr lang="fr-FR" sz="2400" b="1" dirty="0">
                <a:solidFill>
                  <a:schemeClr val="tx1"/>
                </a:solidFill>
                <a:effectLst/>
                <a:latin typeface="+mj-lt"/>
                <a:ea typeface="Calibri" panose="020F0502020204030204" pitchFamily="34" charset="0"/>
                <a:cs typeface="Arial" panose="020B0604020202020204" pitchFamily="34" charset="0"/>
              </a:rPr>
              <a:t>relais </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RL1</a:t>
            </a:r>
            <a:r>
              <a:rPr lang="fr-FR" sz="2400" dirty="0">
                <a:solidFill>
                  <a:schemeClr val="tx1"/>
                </a:solidFill>
                <a:effectLst/>
                <a:latin typeface="+mj-lt"/>
                <a:ea typeface="Calibri" panose="020F0502020204030204" pitchFamily="34" charset="0"/>
                <a:cs typeface="Arial" panose="020B0604020202020204" pitchFamily="34" charset="0"/>
              </a:rPr>
              <a:t>) fonctionne car il y a une prise de terre (</a:t>
            </a:r>
            <a:r>
              <a:rPr lang="fr-FR" sz="2400" b="1" dirty="0">
                <a:solidFill>
                  <a:schemeClr val="tx1"/>
                </a:solidFill>
                <a:effectLst/>
                <a:latin typeface="+mj-lt"/>
                <a:ea typeface="Calibri" panose="020F0502020204030204" pitchFamily="34" charset="0"/>
                <a:cs typeface="Arial" panose="020B0604020202020204" pitchFamily="34" charset="0"/>
              </a:rPr>
              <a:t>GND</a:t>
            </a:r>
            <a:r>
              <a:rPr lang="fr-FR" sz="2400" dirty="0">
                <a:solidFill>
                  <a:schemeClr val="tx1"/>
                </a:solidFill>
                <a:effectLst/>
                <a:latin typeface="+mj-lt"/>
                <a:ea typeface="Calibri" panose="020F0502020204030204" pitchFamily="34" charset="0"/>
                <a:cs typeface="Arial" panose="020B0604020202020204" pitchFamily="34" charset="0"/>
              </a:rPr>
              <a:t>). Après, pour notre expérience nous avons remplacé le moteur des essuie-glaces par une LED (</a:t>
            </a:r>
            <a:r>
              <a:rPr lang="fr-FR" sz="2400" b="1" dirty="0">
                <a:solidFill>
                  <a:schemeClr val="tx1"/>
                </a:solidFill>
                <a:effectLst/>
                <a:latin typeface="+mj-lt"/>
                <a:ea typeface="Calibri" panose="020F0502020204030204" pitchFamily="34" charset="0"/>
                <a:cs typeface="Arial" panose="020B0604020202020204" pitchFamily="34" charset="0"/>
              </a:rPr>
              <a:t>D2</a:t>
            </a:r>
            <a:r>
              <a:rPr lang="fr-FR" sz="2400" dirty="0">
                <a:solidFill>
                  <a:schemeClr val="tx1"/>
                </a:solidFill>
                <a:effectLst/>
                <a:latin typeface="+mj-lt"/>
                <a:ea typeface="Calibri" panose="020F0502020204030204" pitchFamily="34" charset="0"/>
                <a:cs typeface="Arial" panose="020B0604020202020204" pitchFamily="34" charset="0"/>
              </a:rPr>
              <a:t>). Au fonctionnement du relais, l’interrupteur se ferme et le courant de </a:t>
            </a:r>
            <a:r>
              <a:rPr lang="fr-FR" sz="2400" b="1" dirty="0">
                <a:solidFill>
                  <a:schemeClr val="tx1"/>
                </a:solidFill>
                <a:effectLst/>
                <a:latin typeface="+mj-lt"/>
                <a:ea typeface="Calibri" panose="020F0502020204030204" pitchFamily="34" charset="0"/>
                <a:cs typeface="Arial" panose="020B0604020202020204" pitchFamily="34" charset="0"/>
              </a:rPr>
              <a:t>la batterie</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J2</a:t>
            </a:r>
            <a:r>
              <a:rPr lang="fr-FR" sz="2400" dirty="0">
                <a:solidFill>
                  <a:schemeClr val="tx1"/>
                </a:solidFill>
                <a:effectLst/>
                <a:latin typeface="+mj-lt"/>
                <a:ea typeface="Calibri" panose="020F0502020204030204" pitchFamily="34" charset="0"/>
                <a:cs typeface="Arial" panose="020B0604020202020204" pitchFamily="34" charset="0"/>
              </a:rPr>
              <a:t>) de </a:t>
            </a:r>
            <a:r>
              <a:rPr lang="fr-FR" sz="2400" b="1" dirty="0">
                <a:solidFill>
                  <a:schemeClr val="tx1"/>
                </a:solidFill>
                <a:effectLst/>
                <a:latin typeface="+mj-lt"/>
                <a:ea typeface="Calibri" panose="020F0502020204030204" pitchFamily="34" charset="0"/>
                <a:cs typeface="Arial" panose="020B0604020202020204" pitchFamily="34" charset="0"/>
              </a:rPr>
              <a:t>10 volts</a:t>
            </a:r>
            <a:r>
              <a:rPr lang="fr-FR" sz="2400" dirty="0">
                <a:solidFill>
                  <a:schemeClr val="tx1"/>
                </a:solidFill>
                <a:effectLst/>
                <a:latin typeface="+mj-lt"/>
                <a:ea typeface="Calibri" panose="020F0502020204030204" pitchFamily="34" charset="0"/>
                <a:cs typeface="Arial" panose="020B0604020202020204" pitchFamily="34" charset="0"/>
              </a:rPr>
              <a:t> passe à </a:t>
            </a:r>
            <a:r>
              <a:rPr lang="fr-FR" sz="2400" b="1" dirty="0">
                <a:solidFill>
                  <a:schemeClr val="tx1"/>
                </a:solidFill>
                <a:effectLst/>
                <a:latin typeface="+mj-lt"/>
                <a:ea typeface="Calibri" panose="020F0502020204030204" pitchFamily="34" charset="0"/>
                <a:cs typeface="Arial" panose="020B0604020202020204" pitchFamily="34" charset="0"/>
              </a:rPr>
              <a:t>la résistance</a:t>
            </a:r>
            <a:r>
              <a:rPr lang="fr-FR" sz="2400" dirty="0">
                <a:solidFill>
                  <a:schemeClr val="tx1"/>
                </a:solidFill>
                <a:effectLst/>
                <a:latin typeface="+mj-lt"/>
                <a:ea typeface="Calibri" panose="020F0502020204030204" pitchFamily="34" charset="0"/>
                <a:cs typeface="Arial" panose="020B0604020202020204" pitchFamily="34" charset="0"/>
              </a:rPr>
              <a:t>(</a:t>
            </a:r>
            <a:r>
              <a:rPr lang="fr-FR" sz="2400" b="1" dirty="0">
                <a:solidFill>
                  <a:schemeClr val="tx1"/>
                </a:solidFill>
                <a:effectLst/>
                <a:latin typeface="+mj-lt"/>
                <a:ea typeface="Calibri" panose="020F0502020204030204" pitchFamily="34" charset="0"/>
                <a:cs typeface="Arial" panose="020B0604020202020204" pitchFamily="34" charset="0"/>
              </a:rPr>
              <a:t>R2</a:t>
            </a:r>
            <a:r>
              <a:rPr lang="fr-FR" sz="2400" dirty="0">
                <a:solidFill>
                  <a:schemeClr val="tx1"/>
                </a:solidFill>
                <a:effectLst/>
                <a:latin typeface="+mj-lt"/>
                <a:ea typeface="Calibri" panose="020F0502020204030204" pitchFamily="34" charset="0"/>
                <a:cs typeface="Arial" panose="020B0604020202020204" pitchFamily="34" charset="0"/>
              </a:rPr>
              <a:t>) de protection puis à la </a:t>
            </a:r>
            <a:r>
              <a:rPr lang="fr-FR" sz="2400" b="1" dirty="0">
                <a:solidFill>
                  <a:schemeClr val="tx1"/>
                </a:solidFill>
                <a:effectLst/>
                <a:latin typeface="+mj-lt"/>
                <a:ea typeface="Calibri" panose="020F0502020204030204" pitchFamily="34" charset="0"/>
                <a:cs typeface="Arial" panose="020B0604020202020204" pitchFamily="34" charset="0"/>
              </a:rPr>
              <a:t>LED</a:t>
            </a:r>
            <a:r>
              <a:rPr lang="fr-FR" sz="2400" dirty="0">
                <a:solidFill>
                  <a:schemeClr val="tx1"/>
                </a:solidFill>
                <a:effectLst/>
                <a:latin typeface="+mj-lt"/>
                <a:ea typeface="Calibri" panose="020F0502020204030204" pitchFamily="34" charset="0"/>
                <a:cs typeface="Arial" panose="020B0604020202020204" pitchFamily="34" charset="0"/>
              </a:rPr>
              <a:t> (</a:t>
            </a:r>
            <a:r>
              <a:rPr lang="fr-FR" sz="2400" b="1" dirty="0">
                <a:solidFill>
                  <a:schemeClr val="tx1"/>
                </a:solidFill>
                <a:effectLst/>
                <a:latin typeface="+mj-lt"/>
                <a:ea typeface="Calibri" panose="020F0502020204030204" pitchFamily="34" charset="0"/>
                <a:cs typeface="Arial" panose="020B0604020202020204" pitchFamily="34" charset="0"/>
              </a:rPr>
              <a:t>D2</a:t>
            </a:r>
            <a:r>
              <a:rPr lang="fr-FR" sz="2400" dirty="0">
                <a:solidFill>
                  <a:schemeClr val="tx1"/>
                </a:solidFill>
                <a:effectLst/>
                <a:latin typeface="+mj-lt"/>
                <a:ea typeface="Calibri" panose="020F0502020204030204" pitchFamily="34" charset="0"/>
                <a:cs typeface="Arial" panose="020B0604020202020204" pitchFamily="34" charset="0"/>
              </a:rPr>
              <a:t>) qui va s’allumer. </a:t>
            </a:r>
          </a:p>
          <a:p>
            <a:endParaRPr lang="fr-FR" dirty="0"/>
          </a:p>
        </p:txBody>
      </p:sp>
    </p:spTree>
    <p:extLst>
      <p:ext uri="{BB962C8B-B14F-4D97-AF65-F5344CB8AC3E}">
        <p14:creationId xmlns:p14="http://schemas.microsoft.com/office/powerpoint/2010/main" val="2603029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2177C60-7226-4E33-903B-1AA3E2103E1E}"/>
              </a:ext>
            </a:extLst>
          </p:cNvPr>
          <p:cNvSpPr>
            <a:spLocks noGrp="1"/>
          </p:cNvSpPr>
          <p:nvPr>
            <p:ph idx="1"/>
          </p:nvPr>
        </p:nvSpPr>
        <p:spPr>
          <a:xfrm>
            <a:off x="1143001" y="968991"/>
            <a:ext cx="9905999" cy="5118542"/>
          </a:xfrm>
        </p:spPr>
        <p:txBody>
          <a:bodyPr>
            <a:normAutofit/>
          </a:bodyPr>
          <a:lstStyle/>
          <a:p>
            <a:pPr algn="just"/>
            <a:r>
              <a:rPr lang="ar-DZ" sz="2800" dirty="0"/>
              <a:t> </a:t>
            </a:r>
            <a:r>
              <a:rPr lang="fr-FR" sz="2800" dirty="0"/>
              <a:t>Le conducteur est confronté à certains problèmes lorsqu'il conduit par temps de pluie, notamment le problème de la pluie continue tombant sur le pare-brise de la voiture et bloquant la vision. Pour résoudre ce problème, les essuie-glaces qui fonctionnent automatiquement par le capteur de pluie doivent être utilisés Ce dispositif sert à permettre un meilleur contrôle des essuie-glaces pour la voiture, en fonction de l'intensité de la pluie. Cela facilite la conduite sous la pluie, car cela vous permet de concentrer votre attention sur la route.</a:t>
            </a:r>
          </a:p>
        </p:txBody>
      </p:sp>
    </p:spTree>
    <p:extLst>
      <p:ext uri="{BB962C8B-B14F-4D97-AF65-F5344CB8AC3E}">
        <p14:creationId xmlns:p14="http://schemas.microsoft.com/office/powerpoint/2010/main" val="20863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5B8D52-A6E2-4C18-B6A4-9E510656E2B2}"/>
              </a:ext>
            </a:extLst>
          </p:cNvPr>
          <p:cNvSpPr txBox="1">
            <a:spLocks/>
          </p:cNvSpPr>
          <p:nvPr/>
        </p:nvSpPr>
        <p:spPr>
          <a:xfrm>
            <a:off x="2016787" y="2326217"/>
            <a:ext cx="8158427" cy="2205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sz="5400" b="1" cap="none" dirty="0">
                <a:ln w="9525">
                  <a:solidFill>
                    <a:schemeClr val="bg1"/>
                  </a:solidFill>
                  <a:prstDash val="solid"/>
                </a:ln>
                <a:effectLst>
                  <a:outerShdw blurRad="60007" dist="310007" dir="7680000" sy="30000" kx="1300200" algn="ctr" rotWithShape="0">
                    <a:prstClr val="black">
                      <a:alpha val="32000"/>
                    </a:prstClr>
                  </a:outerShdw>
                </a:effectLst>
              </a:rPr>
              <a:t>PARTIE PRATIQUE</a:t>
            </a:r>
          </a:p>
        </p:txBody>
      </p:sp>
    </p:spTree>
    <p:extLst>
      <p:ext uri="{BB962C8B-B14F-4D97-AF65-F5344CB8AC3E}">
        <p14:creationId xmlns:p14="http://schemas.microsoft.com/office/powerpoint/2010/main" val="2878182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143000" y="624247"/>
            <a:ext cx="9905998" cy="584811"/>
          </a:xfrm>
        </p:spPr>
        <p:txBody>
          <a:bodyPr>
            <a:normAutofit fontScale="90000"/>
          </a:bodyPr>
          <a:lstStyle/>
          <a:p>
            <a:r>
              <a:rPr lang="fr-FR" dirty="0">
                <a:solidFill>
                  <a:srgbClr val="FFC000"/>
                </a:solidFill>
              </a:rPr>
              <a:t>CIRCUIT :</a:t>
            </a:r>
          </a:p>
        </p:txBody>
      </p:sp>
      <p:pic>
        <p:nvPicPr>
          <p:cNvPr id="2" name="Image 1">
            <a:extLst>
              <a:ext uri="{FF2B5EF4-FFF2-40B4-BE49-F238E27FC236}">
                <a16:creationId xmlns:a16="http://schemas.microsoft.com/office/drawing/2014/main" id="{56981EB8-36C8-B33B-AD9A-71A2BC4675F8}"/>
              </a:ext>
            </a:extLst>
          </p:cNvPr>
          <p:cNvPicPr>
            <a:picLocks noChangeAspect="1"/>
          </p:cNvPicPr>
          <p:nvPr/>
        </p:nvPicPr>
        <p:blipFill>
          <a:blip r:embed="rId2"/>
          <a:stretch>
            <a:fillRect/>
          </a:stretch>
        </p:blipFill>
        <p:spPr>
          <a:xfrm>
            <a:off x="1967552" y="1832212"/>
            <a:ext cx="8256896" cy="3193576"/>
          </a:xfrm>
          <a:prstGeom prst="rect">
            <a:avLst/>
          </a:prstGeom>
        </p:spPr>
      </p:pic>
    </p:spTree>
    <p:extLst>
      <p:ext uri="{BB962C8B-B14F-4D97-AF65-F5344CB8AC3E}">
        <p14:creationId xmlns:p14="http://schemas.microsoft.com/office/powerpoint/2010/main" val="248319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650620"/>
            <a:ext cx="9905998" cy="584811"/>
          </a:xfrm>
        </p:spPr>
        <p:txBody>
          <a:bodyPr>
            <a:normAutofit fontScale="90000"/>
          </a:bodyPr>
          <a:lstStyle/>
          <a:p>
            <a:r>
              <a:rPr lang="fr-FR" dirty="0">
                <a:solidFill>
                  <a:srgbClr val="FFC000"/>
                </a:solidFill>
              </a:rPr>
              <a:t>Circuit PCB :</a:t>
            </a:r>
          </a:p>
        </p:txBody>
      </p:sp>
      <p:pic>
        <p:nvPicPr>
          <p:cNvPr id="5" name="Image 4">
            <a:extLst>
              <a:ext uri="{FF2B5EF4-FFF2-40B4-BE49-F238E27FC236}">
                <a16:creationId xmlns:a16="http://schemas.microsoft.com/office/drawing/2014/main" id="{F9511952-9351-9224-595B-8B723D1A4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95" y="1675262"/>
            <a:ext cx="9089409" cy="3507475"/>
          </a:xfrm>
          <a:prstGeom prst="rect">
            <a:avLst/>
          </a:prstGeom>
        </p:spPr>
      </p:pic>
    </p:spTree>
    <p:extLst>
      <p:ext uri="{BB962C8B-B14F-4D97-AF65-F5344CB8AC3E}">
        <p14:creationId xmlns:p14="http://schemas.microsoft.com/office/powerpoint/2010/main" val="113396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457190"/>
            <a:ext cx="9905998" cy="584811"/>
          </a:xfrm>
        </p:spPr>
        <p:txBody>
          <a:bodyPr>
            <a:normAutofit fontScale="90000"/>
          </a:bodyPr>
          <a:lstStyle/>
          <a:p>
            <a:r>
              <a:rPr lang="fr-FR" dirty="0">
                <a:solidFill>
                  <a:srgbClr val="FFC000"/>
                </a:solidFill>
              </a:rPr>
              <a:t>Le TYPON :</a:t>
            </a:r>
          </a:p>
        </p:txBody>
      </p:sp>
      <p:sp>
        <p:nvSpPr>
          <p:cNvPr id="5" name="Espace réservé du contenu 2">
            <a:extLst>
              <a:ext uri="{FF2B5EF4-FFF2-40B4-BE49-F238E27FC236}">
                <a16:creationId xmlns:a16="http://schemas.microsoft.com/office/drawing/2014/main" id="{92C5893F-BB5B-4CE9-8C94-F7BA4C21EBE4}"/>
              </a:ext>
            </a:extLst>
          </p:cNvPr>
          <p:cNvSpPr txBox="1">
            <a:spLocks/>
          </p:cNvSpPr>
          <p:nvPr/>
        </p:nvSpPr>
        <p:spPr>
          <a:xfrm>
            <a:off x="1222131" y="1042509"/>
            <a:ext cx="3640015" cy="54324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Avec composants :</a:t>
            </a:r>
          </a:p>
        </p:txBody>
      </p:sp>
      <p:pic>
        <p:nvPicPr>
          <p:cNvPr id="7" name="Image 6">
            <a:extLst>
              <a:ext uri="{FF2B5EF4-FFF2-40B4-BE49-F238E27FC236}">
                <a16:creationId xmlns:a16="http://schemas.microsoft.com/office/drawing/2014/main" id="{F924BD4D-6CAB-6DEA-E4BF-6F6E4E05870A}"/>
              </a:ext>
            </a:extLst>
          </p:cNvPr>
          <p:cNvPicPr>
            <a:picLocks noChangeAspect="1"/>
          </p:cNvPicPr>
          <p:nvPr/>
        </p:nvPicPr>
        <p:blipFill>
          <a:blip r:embed="rId2"/>
          <a:stretch>
            <a:fillRect/>
          </a:stretch>
        </p:blipFill>
        <p:spPr>
          <a:xfrm>
            <a:off x="1795817" y="1992573"/>
            <a:ext cx="8685663" cy="3275463"/>
          </a:xfrm>
          <a:prstGeom prst="rect">
            <a:avLst/>
          </a:prstGeom>
        </p:spPr>
      </p:pic>
    </p:spTree>
    <p:extLst>
      <p:ext uri="{BB962C8B-B14F-4D97-AF65-F5344CB8AC3E}">
        <p14:creationId xmlns:p14="http://schemas.microsoft.com/office/powerpoint/2010/main" val="3704565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92C5893F-BB5B-4CE9-8C94-F7BA4C21EBE4}"/>
              </a:ext>
            </a:extLst>
          </p:cNvPr>
          <p:cNvSpPr txBox="1">
            <a:spLocks/>
          </p:cNvSpPr>
          <p:nvPr/>
        </p:nvSpPr>
        <p:spPr>
          <a:xfrm>
            <a:off x="1222131" y="627797"/>
            <a:ext cx="3640015" cy="95795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Sans composants :</a:t>
            </a:r>
          </a:p>
        </p:txBody>
      </p:sp>
      <p:pic>
        <p:nvPicPr>
          <p:cNvPr id="4" name="Image 3">
            <a:extLst>
              <a:ext uri="{FF2B5EF4-FFF2-40B4-BE49-F238E27FC236}">
                <a16:creationId xmlns:a16="http://schemas.microsoft.com/office/drawing/2014/main" id="{14EEB4CA-FE12-279B-3848-4EF5C42DB6CA}"/>
              </a:ext>
            </a:extLst>
          </p:cNvPr>
          <p:cNvPicPr>
            <a:picLocks noChangeAspect="1"/>
          </p:cNvPicPr>
          <p:nvPr/>
        </p:nvPicPr>
        <p:blipFill>
          <a:blip r:embed="rId2"/>
          <a:stretch>
            <a:fillRect/>
          </a:stretch>
        </p:blipFill>
        <p:spPr>
          <a:xfrm>
            <a:off x="1637731" y="1897039"/>
            <a:ext cx="9062114" cy="3195282"/>
          </a:xfrm>
          <a:prstGeom prst="rect">
            <a:avLst/>
          </a:prstGeom>
        </p:spPr>
      </p:pic>
    </p:spTree>
    <p:extLst>
      <p:ext uri="{BB962C8B-B14F-4D97-AF65-F5344CB8AC3E}">
        <p14:creationId xmlns:p14="http://schemas.microsoft.com/office/powerpoint/2010/main" val="782434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80752D-40E3-4F49-B8F3-F9BC7658A332}"/>
              </a:ext>
            </a:extLst>
          </p:cNvPr>
          <p:cNvSpPr>
            <a:spLocks noGrp="1"/>
          </p:cNvSpPr>
          <p:nvPr>
            <p:ph type="title"/>
          </p:nvPr>
        </p:nvSpPr>
        <p:spPr>
          <a:xfrm>
            <a:off x="1222131" y="436728"/>
            <a:ext cx="9905998" cy="559559"/>
          </a:xfrm>
        </p:spPr>
        <p:txBody>
          <a:bodyPr>
            <a:normAutofit fontScale="90000"/>
          </a:bodyPr>
          <a:lstStyle/>
          <a:p>
            <a:r>
              <a:rPr lang="fr-FR" dirty="0">
                <a:solidFill>
                  <a:srgbClr val="FFC000"/>
                </a:solidFill>
              </a:rPr>
              <a:t>VIDEO :</a:t>
            </a:r>
          </a:p>
        </p:txBody>
      </p:sp>
      <p:pic>
        <p:nvPicPr>
          <p:cNvPr id="2" name="Enregistrement d’écran 1">
            <a:hlinkClick r:id="" action="ppaction://media"/>
            <a:extLst>
              <a:ext uri="{FF2B5EF4-FFF2-40B4-BE49-F238E27FC236}">
                <a16:creationId xmlns:a16="http://schemas.microsoft.com/office/drawing/2014/main" id="{F7791AD3-31D6-4C03-F134-7B72D83E0A8E}"/>
              </a:ext>
            </a:extLst>
          </p:cNvPr>
          <p:cNvPicPr>
            <a:picLocks noChangeAspect="1"/>
          </p:cNvPicPr>
          <p:nvPr>
            <a:videoFile r:link="rId1"/>
            <p:extLst>
              <p:ext uri="{DAA4B4D4-6D71-4841-9C94-3DE7FCFB9230}">
                <p14:media xmlns:p14="http://schemas.microsoft.com/office/powerpoint/2010/main" r:embed="rId2">
                  <p14:trim st="1965" end="12139.0385"/>
                </p14:media>
              </p:ext>
            </p:extLst>
          </p:nvPr>
        </p:nvPicPr>
        <p:blipFill>
          <a:blip r:embed="rId4"/>
          <a:stretch>
            <a:fillRect/>
          </a:stretch>
        </p:blipFill>
        <p:spPr>
          <a:xfrm>
            <a:off x="781050" y="996287"/>
            <a:ext cx="10629900" cy="5211093"/>
          </a:xfrm>
          <a:prstGeom prst="rect">
            <a:avLst/>
          </a:prstGeom>
        </p:spPr>
      </p:pic>
    </p:spTree>
    <p:extLst>
      <p:ext uri="{BB962C8B-B14F-4D97-AF65-F5344CB8AC3E}">
        <p14:creationId xmlns:p14="http://schemas.microsoft.com/office/powerpoint/2010/main" val="2017869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853">
        <p159:morph option="byObject"/>
      </p:transition>
    </mc:Choice>
    <mc:Fallback xmlns="">
      <p:transition spd="slow" advTm="198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28058BE7-50C3-2C98-DBE1-A3D002B9A194}"/>
              </a:ext>
            </a:extLst>
          </p:cNvPr>
          <p:cNvGraphicFramePr/>
          <p:nvPr>
            <p:extLst>
              <p:ext uri="{D42A27DB-BD31-4B8C-83A1-F6EECF244321}">
                <p14:modId xmlns:p14="http://schemas.microsoft.com/office/powerpoint/2010/main" val="1405182759"/>
              </p:ext>
            </p:extLst>
          </p:nvPr>
        </p:nvGraphicFramePr>
        <p:xfrm>
          <a:off x="5153853" y="747413"/>
          <a:ext cx="6446744" cy="5363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a:extLst>
              <a:ext uri="{FF2B5EF4-FFF2-40B4-BE49-F238E27FC236}">
                <a16:creationId xmlns:a16="http://schemas.microsoft.com/office/drawing/2014/main" id="{37D70F84-A5DB-14C1-B5C1-D8F4E569FF0A}"/>
              </a:ext>
            </a:extLst>
          </p:cNvPr>
          <p:cNvSpPr txBox="1"/>
          <p:nvPr/>
        </p:nvSpPr>
        <p:spPr>
          <a:xfrm>
            <a:off x="272955" y="2197289"/>
            <a:ext cx="7608626" cy="954107"/>
          </a:xfrm>
          <a:prstGeom prst="rect">
            <a:avLst/>
          </a:prstGeom>
          <a:noFill/>
        </p:spPr>
        <p:txBody>
          <a:bodyPr wrap="square">
            <a:spAutoFit/>
          </a:bodyPr>
          <a:lstStyle/>
          <a:p>
            <a:r>
              <a:rPr lang="fr-FR" sz="2800" dirty="0">
                <a:solidFill>
                  <a:srgbClr val="00B0F0"/>
                </a:solidFill>
              </a:rPr>
              <a:t>Méthode de fabrication pour </a:t>
            </a:r>
          </a:p>
          <a:p>
            <a:r>
              <a:rPr lang="fr-FR" sz="2800" dirty="0">
                <a:solidFill>
                  <a:srgbClr val="00B0F0"/>
                </a:solidFill>
              </a:rPr>
              <a:t>plaques époxy présensibilisées </a:t>
            </a:r>
            <a:r>
              <a:rPr lang="fr-FR" sz="1800" dirty="0">
                <a:solidFill>
                  <a:schemeClr val="accent2"/>
                </a:solidFill>
              </a:rPr>
              <a:t>:</a:t>
            </a:r>
          </a:p>
        </p:txBody>
      </p:sp>
    </p:spTree>
    <p:extLst>
      <p:ext uri="{BB962C8B-B14F-4D97-AF65-F5344CB8AC3E}">
        <p14:creationId xmlns:p14="http://schemas.microsoft.com/office/powerpoint/2010/main" val="1174272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5B8D52-A6E2-4C18-B6A4-9E510656E2B2}"/>
              </a:ext>
            </a:extLst>
          </p:cNvPr>
          <p:cNvSpPr txBox="1">
            <a:spLocks/>
          </p:cNvSpPr>
          <p:nvPr/>
        </p:nvSpPr>
        <p:spPr>
          <a:xfrm>
            <a:off x="2016787" y="2326217"/>
            <a:ext cx="8158427" cy="2205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sz="5400" b="1" cap="none" dirty="0">
                <a:ln w="9525">
                  <a:solidFill>
                    <a:schemeClr val="bg1"/>
                  </a:solidFill>
                  <a:prstDash val="solid"/>
                </a:ln>
                <a:effectLst>
                  <a:outerShdw blurRad="60007" dist="310007" dir="7680000" sy="30000" kx="1300200" algn="ctr" rotWithShape="0">
                    <a:prstClr val="black">
                      <a:alpha val="32000"/>
                    </a:prstClr>
                  </a:outerShdw>
                </a:effectLst>
              </a:rPr>
              <a:t>CONCLUSION GENERALE</a:t>
            </a:r>
          </a:p>
        </p:txBody>
      </p:sp>
    </p:spTree>
    <p:extLst>
      <p:ext uri="{BB962C8B-B14F-4D97-AF65-F5344CB8AC3E}">
        <p14:creationId xmlns:p14="http://schemas.microsoft.com/office/powerpoint/2010/main" val="3652220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2177C60-7226-4E33-903B-1AA3E2103E1E}"/>
              </a:ext>
            </a:extLst>
          </p:cNvPr>
          <p:cNvSpPr>
            <a:spLocks noGrp="1"/>
          </p:cNvSpPr>
          <p:nvPr>
            <p:ph idx="1"/>
          </p:nvPr>
        </p:nvSpPr>
        <p:spPr>
          <a:xfrm>
            <a:off x="791570" y="846161"/>
            <a:ext cx="10536071" cy="5390866"/>
          </a:xfrm>
        </p:spPr>
        <p:txBody>
          <a:bodyPr>
            <a:normAutofit fontScale="85000" lnSpcReduction="20000"/>
          </a:bodyPr>
          <a:lstStyle/>
          <a:p>
            <a:pPr algn="just"/>
            <a:r>
              <a:rPr lang="fr-FR" dirty="0"/>
              <a:t>Dans ce projet de fin de cycle, nous avons réalisé un circuit électronique qui détecte les gouttes de pluie qui tombent sur le pare-brise de la voiture et actionne les essuie-glaces, ce qui facilite la conduite sous la pluie.</a:t>
            </a:r>
          </a:p>
          <a:p>
            <a:pPr algn="just"/>
            <a:r>
              <a:rPr lang="fr-FR" dirty="0"/>
              <a:t>Dans un premier temps, nous commencerons par une introduction générale et donnerons le but de notre projet.</a:t>
            </a:r>
          </a:p>
          <a:p>
            <a:pPr algn="just"/>
            <a:r>
              <a:rPr lang="fr-FR" dirty="0"/>
              <a:t>Puis nous continuons le premier chapitre où nous avons identifié le capteur de pluie et parlé de son historique, principe de fonctionnement, avantages et inconvénients.</a:t>
            </a:r>
          </a:p>
          <a:p>
            <a:pPr algn="just"/>
            <a:r>
              <a:rPr lang="fr-FR" dirty="0"/>
              <a:t>Vient ensuite le deuxième chapitre qui est la partie que nous avons utilisée pour décrire nos composants et leur utilisation.</a:t>
            </a:r>
          </a:p>
          <a:p>
            <a:pPr algn="just"/>
            <a:r>
              <a:rPr lang="fr-FR" dirty="0"/>
              <a:t>Vient ensuite le troisième et dernier chapitre de ce projet. Dans cette partie, nous avons réalisé notre montage et l'avons simulé.</a:t>
            </a:r>
          </a:p>
          <a:p>
            <a:pPr algn="just"/>
            <a:r>
              <a:rPr lang="fr-FR" dirty="0"/>
              <a:t>En conclusion, ce projet de fin de cycle nous a permis d'installer correctement une carte de test et de découvrir de nouveaux composants comme le NE555 et le RELAIS et leur fonctionnement. Nous savons maintenant écrire et présenter. Ainsi, la simulation est sous "ISIS" et le tampon est sous "ARES". Ce fut une expérience enrichissante pour ce travail d'équipe.</a:t>
            </a:r>
          </a:p>
          <a:p>
            <a:pPr algn="just"/>
            <a:endParaRPr lang="fr-FR" sz="2800" dirty="0"/>
          </a:p>
        </p:txBody>
      </p:sp>
    </p:spTree>
    <p:extLst>
      <p:ext uri="{BB962C8B-B14F-4D97-AF65-F5344CB8AC3E}">
        <p14:creationId xmlns:p14="http://schemas.microsoft.com/office/powerpoint/2010/main" val="285221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921738-4748-9654-6921-418A2A8E86B1}"/>
              </a:ext>
            </a:extLst>
          </p:cNvPr>
          <p:cNvSpPr>
            <a:spLocks noGrp="1"/>
          </p:cNvSpPr>
          <p:nvPr>
            <p:ph idx="1"/>
          </p:nvPr>
        </p:nvSpPr>
        <p:spPr>
          <a:xfrm>
            <a:off x="1143000" y="1658143"/>
            <a:ext cx="9905999" cy="3541714"/>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8800" b="1" i="0" u="none" strike="noStrike" kern="1200" cap="none" spc="0" normalizeH="0" baseline="0" noProof="0" dirty="0">
                <a:ln w="9525">
                  <a:noFill/>
                  <a:prstDash val="solid"/>
                </a:ln>
                <a:solidFill>
                  <a:prstClr val="white"/>
                </a:solidFill>
                <a:effectLst>
                  <a:outerShdw blurRad="60007" dist="310007" dir="7680000" sy="30000" kx="1300200" algn="ctr" rotWithShape="0">
                    <a:prstClr val="black">
                      <a:alpha val="32000"/>
                    </a:prstClr>
                  </a:outerShdw>
                </a:effectLst>
                <a:uLnTx/>
                <a:uFillTx/>
                <a:latin typeface="Tw Cen MT" panose="020B0602020104020603"/>
                <a:ea typeface="+mn-ea"/>
                <a:cs typeface="+mn-cs"/>
              </a:rPr>
              <a:t>MERCI POUR VOTRE ATTENTION !</a:t>
            </a:r>
          </a:p>
          <a:p>
            <a:endParaRPr lang="fr-FR" dirty="0"/>
          </a:p>
        </p:txBody>
      </p:sp>
    </p:spTree>
    <p:extLst>
      <p:ext uri="{BB962C8B-B14F-4D97-AF65-F5344CB8AC3E}">
        <p14:creationId xmlns:p14="http://schemas.microsoft.com/office/powerpoint/2010/main" val="1605489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tecteur de pluie - SODIAL(R)Detecteur de pluie Module d'eau de pluie  module de detection de pluie 3, 3V-5V : Amazon.fr: Bricolage">
            <a:extLst>
              <a:ext uri="{FF2B5EF4-FFF2-40B4-BE49-F238E27FC236}">
                <a16:creationId xmlns:a16="http://schemas.microsoft.com/office/drawing/2014/main" id="{8187D780-FC81-8830-97B4-A0BB950D0A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2072" y="584461"/>
            <a:ext cx="3875964" cy="3728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Détecteur de pluie — Wikipédia">
            <a:extLst>
              <a:ext uri="{FF2B5EF4-FFF2-40B4-BE49-F238E27FC236}">
                <a16:creationId xmlns:a16="http://schemas.microsoft.com/office/drawing/2014/main" id="{1EEF67F5-F84D-8642-B18E-BAD115E7B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278" y="2374709"/>
            <a:ext cx="4262650" cy="38725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57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EACBDC-67A5-41EB-B889-3E5FB49A0CB3}"/>
              </a:ext>
            </a:extLst>
          </p:cNvPr>
          <p:cNvSpPr>
            <a:spLocks noGrp="1"/>
          </p:cNvSpPr>
          <p:nvPr>
            <p:ph type="title"/>
          </p:nvPr>
        </p:nvSpPr>
        <p:spPr/>
        <p:txBody>
          <a:bodyPr>
            <a:normAutofit fontScale="90000"/>
          </a:bodyPr>
          <a:lstStyle/>
          <a:p>
            <a:br>
              <a:rPr lang="fr-FR" dirty="0">
                <a:solidFill>
                  <a:srgbClr val="00B050"/>
                </a:solidFill>
              </a:rPr>
            </a:br>
            <a:br>
              <a:rPr lang="fr-FR" dirty="0">
                <a:solidFill>
                  <a:srgbClr val="00B050"/>
                </a:solidFill>
              </a:rPr>
            </a:br>
            <a:br>
              <a:rPr lang="fr-FR" dirty="0">
                <a:solidFill>
                  <a:srgbClr val="00B050"/>
                </a:solidFill>
              </a:rPr>
            </a:br>
            <a:r>
              <a:rPr lang="fr-FR" dirty="0">
                <a:solidFill>
                  <a:srgbClr val="00B050"/>
                </a:solidFill>
              </a:rPr>
              <a:t>OBJECTIF :</a:t>
            </a:r>
          </a:p>
        </p:txBody>
      </p:sp>
      <p:sp>
        <p:nvSpPr>
          <p:cNvPr id="3" name="Espace réservé du contenu 2">
            <a:extLst>
              <a:ext uri="{FF2B5EF4-FFF2-40B4-BE49-F238E27FC236}">
                <a16:creationId xmlns:a16="http://schemas.microsoft.com/office/drawing/2014/main" id="{CE299EFE-CF3B-4CB4-8855-0A9ABC8A8DF3}"/>
              </a:ext>
            </a:extLst>
          </p:cNvPr>
          <p:cNvSpPr>
            <a:spLocks noGrp="1"/>
          </p:cNvSpPr>
          <p:nvPr>
            <p:ph idx="1"/>
          </p:nvPr>
        </p:nvSpPr>
        <p:spPr/>
        <p:txBody>
          <a:bodyPr>
            <a:normAutofit/>
          </a:bodyPr>
          <a:lstStyle/>
          <a:p>
            <a:pPr algn="just"/>
            <a:endParaRPr lang="fr-FR" dirty="0"/>
          </a:p>
          <a:p>
            <a:pPr algn="just"/>
            <a:r>
              <a:rPr lang="fr-FR" dirty="0"/>
              <a:t>Etude du capteur de pluie par application pratique et la simulation et mesure des grandeurs électriques et notant le signal pour les Composants électroniques   de ce circuit (NE555 …) afin de savoir le principe de fonctionnement de ce capteur.</a:t>
            </a:r>
          </a:p>
        </p:txBody>
      </p:sp>
    </p:spTree>
    <p:extLst>
      <p:ext uri="{BB962C8B-B14F-4D97-AF65-F5344CB8AC3E}">
        <p14:creationId xmlns:p14="http://schemas.microsoft.com/office/powerpoint/2010/main" val="3880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5B8D52-A6E2-4C18-B6A4-9E510656E2B2}"/>
              </a:ext>
            </a:extLst>
          </p:cNvPr>
          <p:cNvSpPr txBox="1">
            <a:spLocks/>
          </p:cNvSpPr>
          <p:nvPr/>
        </p:nvSpPr>
        <p:spPr>
          <a:xfrm>
            <a:off x="2016787" y="2326217"/>
            <a:ext cx="8158427" cy="2205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sz="5400" b="1" cap="none" dirty="0">
                <a:ln w="9525">
                  <a:solidFill>
                    <a:schemeClr val="bg1"/>
                  </a:solidFill>
                  <a:prstDash val="solid"/>
                </a:ln>
                <a:effectLst>
                  <a:outerShdw blurRad="60007" dist="310007" dir="7680000" sy="30000" kx="1300200" algn="ctr" rotWithShape="0">
                    <a:prstClr val="black">
                      <a:alpha val="32000"/>
                    </a:prstClr>
                  </a:outerShdw>
                </a:effectLst>
              </a:rPr>
              <a:t>DESCRIPTION DES COMPOSANTS</a:t>
            </a:r>
          </a:p>
        </p:txBody>
      </p:sp>
    </p:spTree>
    <p:extLst>
      <p:ext uri="{BB962C8B-B14F-4D97-AF65-F5344CB8AC3E}">
        <p14:creationId xmlns:p14="http://schemas.microsoft.com/office/powerpoint/2010/main" val="329894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98F455-D336-4FA8-AEC0-0B4A4A3BA0F9}"/>
              </a:ext>
            </a:extLst>
          </p:cNvPr>
          <p:cNvSpPr>
            <a:spLocks noGrp="1"/>
          </p:cNvSpPr>
          <p:nvPr>
            <p:ph type="title"/>
          </p:nvPr>
        </p:nvSpPr>
        <p:spPr>
          <a:xfrm>
            <a:off x="1141413" y="0"/>
            <a:ext cx="9905998" cy="2097088"/>
          </a:xfrm>
        </p:spPr>
        <p:txBody>
          <a:bodyPr/>
          <a:lstStyle/>
          <a:p>
            <a:r>
              <a:rPr lang="fr-FR" dirty="0">
                <a:solidFill>
                  <a:srgbClr val="FFC000"/>
                </a:solidFill>
              </a:rPr>
              <a:t>NE 555 :</a:t>
            </a:r>
          </a:p>
        </p:txBody>
      </p:sp>
      <p:sp>
        <p:nvSpPr>
          <p:cNvPr id="3" name="Espace réservé du contenu 2">
            <a:extLst>
              <a:ext uri="{FF2B5EF4-FFF2-40B4-BE49-F238E27FC236}">
                <a16:creationId xmlns:a16="http://schemas.microsoft.com/office/drawing/2014/main" id="{5F638409-C145-4CE5-9743-66139879B534}"/>
              </a:ext>
            </a:extLst>
          </p:cNvPr>
          <p:cNvSpPr>
            <a:spLocks noGrp="1"/>
          </p:cNvSpPr>
          <p:nvPr>
            <p:ph idx="1"/>
          </p:nvPr>
        </p:nvSpPr>
        <p:spPr>
          <a:xfrm>
            <a:off x="1141412" y="1978925"/>
            <a:ext cx="9905999" cy="4879075"/>
          </a:xfrm>
        </p:spPr>
        <p:txBody>
          <a:bodyPr/>
          <a:lstStyle/>
          <a:p>
            <a:pPr algn="just"/>
            <a:r>
              <a:rPr lang="fr-FR" dirty="0"/>
              <a:t>Le circuit temporisateur intégré, ou le NE555 ou (le temporisateur 555), est connu comme un circuit intégré simple, qui peut être utilisé de diverses manières comme élément de commande dans de nombreux circuits électroniques. La structure interne du NE555 se compose de 25 transistors, deux diodes et 16 résistances, connectés les uns aux autres et contrôlés par huit bornes qui peuvent être identifiés par la fiche technique (Data </a:t>
            </a:r>
            <a:r>
              <a:rPr lang="fr-FR" dirty="0" err="1"/>
              <a:t>Sheet</a:t>
            </a:r>
            <a:r>
              <a:rPr lang="fr-FR" dirty="0"/>
              <a:t>). Ce composant est toujours utilisé de nos jours en raison de sa facilité d'utilisation, son faible coût et sa stabilité. Le NE555 a été construit en 1970 par Hans R. </a:t>
            </a:r>
            <a:r>
              <a:rPr lang="fr-FR" dirty="0" err="1"/>
              <a:t>Camenzind</a:t>
            </a:r>
            <a:r>
              <a:rPr lang="fr-FR" dirty="0"/>
              <a:t>.</a:t>
            </a:r>
          </a:p>
        </p:txBody>
      </p:sp>
      <p:sp>
        <p:nvSpPr>
          <p:cNvPr id="5" name="Espace réservé du contenu 2">
            <a:extLst>
              <a:ext uri="{FF2B5EF4-FFF2-40B4-BE49-F238E27FC236}">
                <a16:creationId xmlns:a16="http://schemas.microsoft.com/office/drawing/2014/main" id="{E1BD49C1-6237-4A50-902D-D69FA00D64DD}"/>
              </a:ext>
            </a:extLst>
          </p:cNvPr>
          <p:cNvSpPr txBox="1">
            <a:spLocks/>
          </p:cNvSpPr>
          <p:nvPr/>
        </p:nvSpPr>
        <p:spPr>
          <a:xfrm>
            <a:off x="1141412" y="1310186"/>
            <a:ext cx="1720322" cy="143565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Définition :</a:t>
            </a:r>
          </a:p>
        </p:txBody>
      </p:sp>
    </p:spTree>
    <p:extLst>
      <p:ext uri="{BB962C8B-B14F-4D97-AF65-F5344CB8AC3E}">
        <p14:creationId xmlns:p14="http://schemas.microsoft.com/office/powerpoint/2010/main" val="13783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F108742-6686-4011-9147-A4E5454110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0001" y="237066"/>
            <a:ext cx="3868942" cy="3868942"/>
          </a:xfrm>
          <a:prstGeom prst="roundRect">
            <a:avLst>
              <a:gd name="adj" fmla="val 16667"/>
            </a:avLst>
          </a:prstGeom>
          <a:solidFill>
            <a:schemeClr val="tx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a:extLst>
              <a:ext uri="{FF2B5EF4-FFF2-40B4-BE49-F238E27FC236}">
                <a16:creationId xmlns:a16="http://schemas.microsoft.com/office/drawing/2014/main" id="{E4FC6BC5-BD0D-45BB-853B-77A41C68EF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15438" y="2775600"/>
            <a:ext cx="5606561" cy="30509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86444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433514C9-4E14-4D06-9879-DA8C8DDE8E26}"/>
              </a:ext>
            </a:extLst>
          </p:cNvPr>
          <p:cNvSpPr txBox="1">
            <a:spLocks/>
          </p:cNvSpPr>
          <p:nvPr/>
        </p:nvSpPr>
        <p:spPr>
          <a:xfrm>
            <a:off x="1370010" y="1253810"/>
            <a:ext cx="3835035" cy="57577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chemeClr val="accent2"/>
                </a:solidFill>
              </a:rPr>
              <a:t>Mode de fonctionnement :</a:t>
            </a:r>
          </a:p>
        </p:txBody>
      </p:sp>
      <p:sp>
        <p:nvSpPr>
          <p:cNvPr id="7" name="Espace réservé du contenu 2">
            <a:extLst>
              <a:ext uri="{FF2B5EF4-FFF2-40B4-BE49-F238E27FC236}">
                <a16:creationId xmlns:a16="http://schemas.microsoft.com/office/drawing/2014/main" id="{8F381593-3CB1-4999-B8E1-CE2D5AAD9994}"/>
              </a:ext>
            </a:extLst>
          </p:cNvPr>
          <p:cNvSpPr txBox="1">
            <a:spLocks/>
          </p:cNvSpPr>
          <p:nvPr/>
        </p:nvSpPr>
        <p:spPr>
          <a:xfrm>
            <a:off x="1370010" y="2172875"/>
            <a:ext cx="3835035" cy="57577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fr-FR" sz="2800" dirty="0">
                <a:solidFill>
                  <a:srgbClr val="FF0000"/>
                </a:solidFill>
              </a:rPr>
              <a:t>Mode ‘Astable’ :</a:t>
            </a:r>
          </a:p>
        </p:txBody>
      </p:sp>
      <p:sp>
        <p:nvSpPr>
          <p:cNvPr id="8" name="Espace réservé du contenu 2">
            <a:extLst>
              <a:ext uri="{FF2B5EF4-FFF2-40B4-BE49-F238E27FC236}">
                <a16:creationId xmlns:a16="http://schemas.microsoft.com/office/drawing/2014/main" id="{81A6648B-1951-45B3-AAC9-7CFA03151FD6}"/>
              </a:ext>
            </a:extLst>
          </p:cNvPr>
          <p:cNvSpPr txBox="1">
            <a:spLocks/>
          </p:cNvSpPr>
          <p:nvPr/>
        </p:nvSpPr>
        <p:spPr>
          <a:xfrm>
            <a:off x="1370011" y="3091940"/>
            <a:ext cx="9905999" cy="1975379"/>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fr-FR" dirty="0"/>
              <a:t>Le pin ‘6’ est reliée avec le pin ‘2’. Il contient 3 composants : une résistance, un potentiomètre et un condensateur en série. Dans la sortie pin ‘3’, il y a un signal rectangulaire de la même période T.</a:t>
            </a:r>
          </a:p>
        </p:txBody>
      </p:sp>
    </p:spTree>
    <p:extLst>
      <p:ext uri="{BB962C8B-B14F-4D97-AF65-F5344CB8AC3E}">
        <p14:creationId xmlns:p14="http://schemas.microsoft.com/office/powerpoint/2010/main" val="2566188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568</TotalTime>
  <Words>1670</Words>
  <Application>Microsoft Office PowerPoint</Application>
  <PresentationFormat>Grand écran</PresentationFormat>
  <Paragraphs>91</Paragraphs>
  <Slides>39</Slides>
  <Notes>0</Notes>
  <HiddenSlides>0</HiddenSlides>
  <MMClips>1</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39</vt:i4>
      </vt:variant>
    </vt:vector>
  </HeadingPairs>
  <TitlesOfParts>
    <vt:vector size="45" baseType="lpstr">
      <vt:lpstr>Arial</vt:lpstr>
      <vt:lpstr>Calibri</vt:lpstr>
      <vt:lpstr>Times New Roman</vt:lpstr>
      <vt:lpstr>Tw Cen MT</vt:lpstr>
      <vt:lpstr>Circuit</vt:lpstr>
      <vt:lpstr>1_Circuit</vt:lpstr>
      <vt:lpstr>Présentation PowerPoint</vt:lpstr>
      <vt:lpstr>INTRODUCTION GÉNÉRALE</vt:lpstr>
      <vt:lpstr>Présentation PowerPoint</vt:lpstr>
      <vt:lpstr>Présentation PowerPoint</vt:lpstr>
      <vt:lpstr>   OBJECTIF :</vt:lpstr>
      <vt:lpstr>Présentation PowerPoint</vt:lpstr>
      <vt:lpstr>NE 555 :</vt:lpstr>
      <vt:lpstr>Présentation PowerPoint</vt:lpstr>
      <vt:lpstr>Présentation PowerPoint</vt:lpstr>
      <vt:lpstr>Présentation PowerPoint</vt:lpstr>
      <vt:lpstr>Présentation PowerPoint</vt:lpstr>
      <vt:lpstr>Présentation PowerPoint</vt:lpstr>
      <vt:lpstr>Ce mode de fonctionnement est très simple. Le terme bistable signifie que le ‘timer’ possède deux états stables, 0 et 1. Le passage d’un état à un autre ne peut s’opérer qu’à l’aide d’une action extérieure comme l’actionnement d’un bouton. La bascule est un exemple de composant électronique bistable.  </vt:lpstr>
      <vt:lpstr>Présentation PowerPoint</vt:lpstr>
      <vt:lpstr>Le relais :</vt:lpstr>
      <vt:lpstr>Présentation PowerPoint</vt:lpstr>
      <vt:lpstr>Présentation PowerPoint</vt:lpstr>
      <vt:lpstr>Présentation PowerPoint</vt:lpstr>
      <vt:lpstr>Présentation PowerPoint</vt:lpstr>
      <vt:lpstr>MONTAGE :</vt:lpstr>
      <vt:lpstr>EXPLICATION des étages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CIRCUIT :</vt:lpstr>
      <vt:lpstr>Circuit PCB :</vt:lpstr>
      <vt:lpstr>Le TYPON :</vt:lpstr>
      <vt:lpstr>Présentation PowerPoint</vt:lpstr>
      <vt:lpstr>VIDEO :</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GÉNÉRALE</dc:title>
  <dc:creator>WaLiD Dekmous</dc:creator>
  <cp:lastModifiedBy>walid ramzy.kachour</cp:lastModifiedBy>
  <cp:revision>24</cp:revision>
  <dcterms:created xsi:type="dcterms:W3CDTF">2022-05-04T18:16:27Z</dcterms:created>
  <dcterms:modified xsi:type="dcterms:W3CDTF">2022-11-12T15:12:39Z</dcterms:modified>
</cp:coreProperties>
</file>